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8" r:id="rId2"/>
    <p:sldId id="259" r:id="rId3"/>
    <p:sldId id="266" r:id="rId4"/>
    <p:sldId id="267" r:id="rId5"/>
    <p:sldId id="269" r:id="rId6"/>
    <p:sldId id="268" r:id="rId7"/>
    <p:sldId id="262" r:id="rId8"/>
    <p:sldId id="263" r:id="rId9"/>
    <p:sldId id="270" r:id="rId10"/>
    <p:sldId id="271" r:id="rId11"/>
    <p:sldId id="272" r:id="rId12"/>
    <p:sldId id="264" r:id="rId13"/>
    <p:sldId id="274" r:id="rId14"/>
    <p:sldId id="275" r:id="rId15"/>
    <p:sldId id="276" r:id="rId16"/>
    <p:sldId id="273" r:id="rId17"/>
    <p:sldId id="277" r:id="rId18"/>
    <p:sldId id="285" r:id="rId19"/>
    <p:sldId id="279" r:id="rId20"/>
    <p:sldId id="281" r:id="rId21"/>
    <p:sldId id="282" r:id="rId22"/>
    <p:sldId id="283" r:id="rId23"/>
    <p:sldId id="280" r:id="rId24"/>
    <p:sldId id="278"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44" autoAdjust="0"/>
    <p:restoredTop sz="58621"/>
  </p:normalViewPr>
  <p:slideViewPr>
    <p:cSldViewPr snapToGrid="0">
      <p:cViewPr varScale="1">
        <p:scale>
          <a:sx n="49" d="100"/>
          <a:sy n="49" d="100"/>
        </p:scale>
        <p:origin x="15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4/16/21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619695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Community outbreak presentation outline as follows: background of the outbreak, techniques that were used to determine methods of surveillance, management principals and summary. </a:t>
            </a:r>
          </a:p>
        </p:txBody>
      </p:sp>
      <p:sp>
        <p:nvSpPr>
          <p:cNvPr id="4" name="Slide Number Placeholder 3"/>
          <p:cNvSpPr>
            <a:spLocks noGrp="1"/>
          </p:cNvSpPr>
          <p:nvPr>
            <p:ph type="sldNum" sz="quarter" idx="5"/>
          </p:nvPr>
        </p:nvSpPr>
        <p:spPr/>
        <p:txBody>
          <a:bodyPr/>
          <a:lstStyle/>
          <a:p>
            <a:fld id="{E0746DE6-3336-457D-A091-FA20AC1C536E}" type="slidenum">
              <a:rPr lang="en-US" smtClean="0"/>
              <a:t>2</a:t>
            </a:fld>
            <a:endParaRPr lang="en-US"/>
          </a:p>
        </p:txBody>
      </p:sp>
    </p:spTree>
    <p:extLst>
      <p:ext uri="{BB962C8B-B14F-4D97-AF65-F5344CB8AC3E}">
        <p14:creationId xmlns:p14="http://schemas.microsoft.com/office/powerpoint/2010/main" val="410998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  </a:t>
            </a:r>
            <a:r>
              <a:rPr lang="en-US" sz="1200" b="1" i="0" u="none" strike="noStrike" kern="1200" dirty="0">
                <a:solidFill>
                  <a:schemeClr val="tx1"/>
                </a:solidFill>
                <a:effectLst/>
                <a:latin typeface="+mn-lt"/>
                <a:ea typeface="+mn-ea"/>
                <a:cs typeface="+mn-cs"/>
              </a:rPr>
              <a:t>number of individuals who fall ill with a certain disease during a defined time period, divided by the total population).  Explain why cumulative incidence is important.  Describe what’s above on your slide in greater detail here.</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best method to measure an epidemic such as Epiville SARS Epidemic is to use cumulative incidence formula</a:t>
            </a:r>
            <a:r>
              <a:rPr lang="en-US" b="0" dirty="0"/>
              <a:t>:  number  of new cases of disease divided by number in candidate population over a specified period. Cumulative number from Amoy Apartment Complex and Hospital Population is 53,000. SARS cases from  the Amoy Apartment complex is 66 people and 4 people from Star Hospital. Total number of patient 70 people over 3 weeks ( from August 3 to August 24). The rate of disease Incidence is 1.32 per every 1,000 people. </a:t>
            </a:r>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0746DE6-3336-457D-A091-FA20AC1C536E}" type="slidenum">
              <a:rPr lang="en-US" smtClean="0"/>
              <a:t>11</a:t>
            </a:fld>
            <a:endParaRPr lang="en-US"/>
          </a:p>
        </p:txBody>
      </p:sp>
    </p:spTree>
    <p:extLst>
      <p:ext uri="{BB962C8B-B14F-4D97-AF65-F5344CB8AC3E}">
        <p14:creationId xmlns:p14="http://schemas.microsoft.com/office/powerpoint/2010/main" val="156883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Descriptive study design can be used in analyzing this Epiville SARS simulation outbreak. This study design is normally used to describe a given population. In this case, the patients will be analyzed based on their characteristics such as the symptoms that they portray. The data collected through this design is also of a wide range thus providing a lot of information.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12</a:t>
            </a:fld>
            <a:endParaRPr lang="en-US"/>
          </a:p>
        </p:txBody>
      </p:sp>
    </p:spTree>
    <p:extLst>
      <p:ext uri="{BB962C8B-B14F-4D97-AF65-F5344CB8AC3E}">
        <p14:creationId xmlns:p14="http://schemas.microsoft.com/office/powerpoint/2010/main" val="465598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data to be collected to analyze the epidemic  include names of people at risk of becoming ill, the source of this disease, the route of transmission, and possible control measures, number of initial cases, incubation period.  People that were exposed to initial patient were attendants of the party at the Amoy apartment complex and than at the Start Hospital. The source of the disease and route of the transmission was an infectious virus passed by person-to-person direct contact. Initial 8 cases were identified on August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3 days after the party at the Amoy apartment complex.  with number Control measures for this type of virus is isolation/quarantining exposed population and setting an incubation period of possibly 1-3 weeks.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13</a:t>
            </a:fld>
            <a:endParaRPr lang="en-US"/>
          </a:p>
        </p:txBody>
      </p:sp>
    </p:spTree>
    <p:extLst>
      <p:ext uri="{BB962C8B-B14F-4D97-AF65-F5344CB8AC3E}">
        <p14:creationId xmlns:p14="http://schemas.microsoft.com/office/powerpoint/2010/main" val="3634558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rtl="0"/>
            <a:r>
              <a:rPr lang="en-US" sz="1200" b="1" i="0" u="none" strike="noStrike" kern="1200" dirty="0">
                <a:solidFill>
                  <a:schemeClr val="tx1"/>
                </a:solidFill>
                <a:effectLst/>
                <a:latin typeface="+mn-lt"/>
                <a:ea typeface="+mn-ea"/>
                <a:cs typeface="+mn-cs"/>
              </a:rPr>
              <a:t>*What is a propagated epidemic?  What is a propagated epidemic curve?</a:t>
            </a:r>
            <a:endParaRPr lang="en-US" sz="1200" b="0" i="0" u="none" strike="noStrike" kern="1200" dirty="0">
              <a:solidFill>
                <a:schemeClr val="tx1"/>
              </a:solidFill>
              <a:effectLst/>
              <a:latin typeface="+mn-lt"/>
              <a:ea typeface="+mn-ea"/>
              <a:cs typeface="+mn-cs"/>
            </a:endParaRPr>
          </a:p>
          <a:p>
            <a:pPr rtl="0"/>
            <a:br>
              <a:rPr lang="en-US" sz="1200" b="0" i="0" u="none" strike="noStrike" kern="1200" dirty="0">
                <a:solidFill>
                  <a:schemeClr val="tx1"/>
                </a:solidFill>
                <a:effectLst/>
                <a:latin typeface="+mn-lt"/>
                <a:ea typeface="+mn-ea"/>
                <a:cs typeface="+mn-cs"/>
              </a:rPr>
            </a:br>
            <a:r>
              <a:rPr lang="en-US" sz="1200" b="0" i="0" u="none" strike="noStrike" kern="1200" dirty="0">
                <a:solidFill>
                  <a:schemeClr val="tx1"/>
                </a:solidFill>
                <a:effectLst/>
                <a:latin typeface="+mn-lt"/>
                <a:ea typeface="+mn-ea"/>
                <a:cs typeface="+mn-cs"/>
              </a:rPr>
              <a:t>The above histogram includes the numbers of SARS cases reported during the primary and secondary outbreaks in August 2003.  The number of SARS cases from the Amoy Apartment Complex increases from August 3 to August 6, when the number of cases reaches (insert number here).  After August 6, the number of cases decreases to (insert number here), when cases at Star Hospital begin to occur.  </a:t>
            </a:r>
            <a:r>
              <a:rPr lang="en-US" sz="1200" b="1" i="0" u="none" strike="noStrike" kern="1200" dirty="0">
                <a:solidFill>
                  <a:schemeClr val="tx1"/>
                </a:solidFill>
                <a:effectLst/>
                <a:latin typeface="+mn-lt"/>
                <a:ea typeface="+mn-ea"/>
                <a:cs typeface="+mn-cs"/>
              </a:rPr>
              <a:t>(NOW WRITE SOMETHING SIMILAR TO DESCRIBE THE TRENDING CASES AT STAR HOSPITAL HERE). </a:t>
            </a:r>
            <a:endParaRPr lang="en-US" sz="1200" b="0" i="0" u="none" strike="noStrike" kern="1200" dirty="0">
              <a:solidFill>
                <a:schemeClr val="tx1"/>
              </a:solidFill>
              <a:effectLst/>
              <a:latin typeface="+mn-lt"/>
              <a:ea typeface="+mn-ea"/>
              <a:cs typeface="+mn-cs"/>
            </a:endParaRPr>
          </a:p>
          <a:p>
            <a:br>
              <a:rPr lang="en-US" dirty="0"/>
            </a:br>
            <a:endParaRPr lang="en-US" dirty="0"/>
          </a:p>
          <a:p>
            <a:endParaRPr lang="en-US" dirty="0"/>
          </a:p>
          <a:p>
            <a:r>
              <a:rPr lang="en-US" dirty="0"/>
              <a:t>Based on SARS1 and SARS2 histograms provided in the case scenarios, as a combination  of Amoy Apartments and Star Hospital reported cases you can see a multiple curve peak points. Number of SARS cases are presented over 3 weeks period of time. Primary outbreak at Amoy peaks on August 8 and it drops on August 11,  where initial exposure occurs at the hospital. It peaks again on August 16. Propagated histogram shows numbers for both outbreaks. Outbreak has same source of infection and same mode of transmission person-to-person with multiple peaks and drops including two different outbreaks at two different locations and times. </a:t>
            </a:r>
          </a:p>
        </p:txBody>
      </p:sp>
      <p:sp>
        <p:nvSpPr>
          <p:cNvPr id="4" name="Slide Number Placeholder 3"/>
          <p:cNvSpPr>
            <a:spLocks noGrp="1"/>
          </p:cNvSpPr>
          <p:nvPr>
            <p:ph type="sldNum" sz="quarter" idx="5"/>
          </p:nvPr>
        </p:nvSpPr>
        <p:spPr/>
        <p:txBody>
          <a:bodyPr/>
          <a:lstStyle/>
          <a:p>
            <a:fld id="{E0746DE6-3336-457D-A091-FA20AC1C536E}" type="slidenum">
              <a:rPr lang="en-US" smtClean="0"/>
              <a:t>14</a:t>
            </a:fld>
            <a:endParaRPr lang="en-US"/>
          </a:p>
        </p:txBody>
      </p:sp>
    </p:spTree>
    <p:extLst>
      <p:ext uri="{BB962C8B-B14F-4D97-AF65-F5344CB8AC3E}">
        <p14:creationId xmlns:p14="http://schemas.microsoft.com/office/powerpoint/2010/main" val="2070851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pPr rtl="0"/>
            <a:r>
              <a:rPr lang="en-US" sz="1200" b="1" i="0" u="none" strike="noStrike" kern="1200" dirty="0">
                <a:solidFill>
                  <a:schemeClr val="tx1"/>
                </a:solidFill>
                <a:effectLst/>
                <a:latin typeface="+mn-lt"/>
                <a:ea typeface="+mn-ea"/>
                <a:cs typeface="+mn-cs"/>
              </a:rPr>
              <a:t>*What is an incubation period?  Why are these important?  Be sure you discuss ALL THREE (primary, secondary, and the entire or total outbreak) above and in greater detail here in your presenter note!</a:t>
            </a:r>
            <a:endParaRPr lang="en-US" sz="1200" b="0" i="0" u="none" strike="noStrike" kern="1200" dirty="0">
              <a:solidFill>
                <a:schemeClr val="tx1"/>
              </a:solidFill>
              <a:effectLst/>
              <a:latin typeface="+mn-lt"/>
              <a:ea typeface="+mn-ea"/>
              <a:cs typeface="+mn-cs"/>
            </a:endParaRPr>
          </a:p>
          <a:p>
            <a:br>
              <a:rPr lang="en-US" dirty="0"/>
            </a:br>
            <a:br>
              <a:rPr lang="en-US" dirty="0"/>
            </a:b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incubation period varies between individuals after being exposed to this disease. Incubation depends on the intensity of the exposure. The incubation period of both  SARS cases  is an average of 2 to 20 days. First exposure happened on August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at the  luau party at the Amoy apartment complex and first reported cases appeared on August 3. Incubation period for first outbreak was 2 to 12 days. However, from the time of exposure, the period can extend to about 14 days. When first case was reported on August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at the hospital, second wave of reported case happened on August 7, which make the secondary incubation period 7-20 days. It is important for a person to remain vigilant in case of exposure to infected person and the best action to take is seeing a professional for more information. It is important to know the incubation period of SARS as a way of implementing aspects like quarantines and maintaining isolation regions when studying the progress of the disease.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15</a:t>
            </a:fld>
            <a:endParaRPr lang="en-US"/>
          </a:p>
        </p:txBody>
      </p:sp>
    </p:spTree>
    <p:extLst>
      <p:ext uri="{BB962C8B-B14F-4D97-AF65-F5344CB8AC3E}">
        <p14:creationId xmlns:p14="http://schemas.microsoft.com/office/powerpoint/2010/main" val="804219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rPr>
              <a:t>An outbreak can be classified as an endemic, epidemic, or pandemic.  An endemic refers to a situation where a disease and more specifically an infectious disease linger around a single place for a long period. An epidemic is a given health-related behavior or event that can bring an illness in a community in excess of the norm in the specific region. A pandemic refers to an overall illness that affects people on a worldwide scale. </a:t>
            </a:r>
            <a:r>
              <a:rPr lang="en-US" sz="1200" b="1" i="0" u="none" strike="noStrike" kern="1200" dirty="0">
                <a:solidFill>
                  <a:schemeClr val="tx1"/>
                </a:solidFill>
                <a:effectLst/>
                <a:latin typeface="+mn-lt"/>
                <a:ea typeface="+mn-ea"/>
                <a:cs typeface="+mn-cs"/>
              </a:rPr>
              <a:t>The first stage of outbreak in the Epiville SARS simulation begins with the global role (NO MA’AM– THIS IS NOT A PANDEMIC!)</a:t>
            </a:r>
            <a:r>
              <a:rPr lang="en-US" sz="1200" b="0" i="0" u="none" strike="noStrike" kern="1200" dirty="0">
                <a:solidFill>
                  <a:schemeClr val="tx1"/>
                </a:solidFill>
                <a:effectLst/>
                <a:latin typeface="+mn-lt"/>
                <a:ea typeface="+mn-ea"/>
                <a:cs typeface="+mn-cs"/>
              </a:rPr>
              <a:t>. Individuals who travelled to the affected countries are likely to have started this spread </a:t>
            </a:r>
            <a:r>
              <a:rPr lang="en-US" sz="1200" b="1" i="0" u="none" strike="noStrike" kern="1200" dirty="0">
                <a:solidFill>
                  <a:schemeClr val="tx1"/>
                </a:solidFill>
                <a:effectLst/>
                <a:latin typeface="+mn-lt"/>
                <a:ea typeface="+mn-ea"/>
                <a:cs typeface="+mn-cs"/>
              </a:rPr>
              <a:t>(NO MA’AM, unless you read in the modules that the source of the infection was an individual who traveled to another area outside of the U.S. where SARS was present)</a:t>
            </a:r>
            <a:r>
              <a:rPr lang="en-US" sz="1200" b="0" i="0" u="none" strike="noStrike" kern="1200" dirty="0">
                <a:solidFill>
                  <a:schemeClr val="tx1"/>
                </a:solidFill>
                <a:effectLst/>
                <a:latin typeface="+mn-lt"/>
                <a:ea typeface="+mn-ea"/>
                <a:cs typeface="+mn-cs"/>
              </a:rPr>
              <a:t>. The Epiville SARS outbreak is considered an epidemic. </a:t>
            </a:r>
            <a:r>
              <a:rPr lang="en-US" sz="1200" b="1" i="0" u="none" strike="noStrike" kern="1200" dirty="0">
                <a:solidFill>
                  <a:schemeClr val="tx1"/>
                </a:solidFill>
                <a:effectLst/>
                <a:latin typeface="+mn-lt"/>
                <a:ea typeface="+mn-ea"/>
                <a:cs typeface="+mn-cs"/>
              </a:rPr>
              <a:t>(Explain WHY this outbreak is an epidemic, then explain why this outbreak is NOT an ENDEMIC or a PANDEMIC) </a:t>
            </a:r>
            <a:r>
              <a:rPr lang="en-US" sz="1200" b="0" i="0" u="none" strike="noStrike" kern="1200" dirty="0">
                <a:solidFill>
                  <a:schemeClr val="tx1"/>
                </a:solidFill>
                <a:effectLst/>
                <a:latin typeface="+mn-lt"/>
                <a:ea typeface="+mn-ea"/>
                <a:cs typeface="+mn-cs"/>
              </a:rPr>
              <a:t>Local transmission whereby locals have direct contact to each other. This instance occurred during the party at the Amoy Apartment and other areas where these residents met. Generally, I made this determination following the data I collected from the fieldwork. It was apparent that this disease circulated within the community. </a:t>
            </a:r>
          </a:p>
          <a:p>
            <a:br>
              <a:rPr lang="en-US" dirty="0"/>
            </a:br>
            <a:br>
              <a:rPr lang="en-US" dirty="0"/>
            </a:b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 endemic refers to a situation where a disease and more specifically an infectious disease linger around a single place for a long period. An epidemic is a given health-related behavior or event that can bring an illness in a community in excess of the norm in the specific region. A pandemic refers to an overall illness that affects people on a worldwide scale. The first stage of outbreak in the Epiville SARS simulation begins with the global role. Individuals who travelled to the affected countries are likely to have started this spread. Epiville SARS outbreak identified as  an epidemic. Local transmission whereby locals have direct contact to each other. This instance occurred during the party at the Amoy Apartment and other areas where these residents met. Generally, I made this determination following the data I collected from the fieldwork. It was apparent that this disease circulated within the community.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16</a:t>
            </a:fld>
            <a:endParaRPr lang="en-US"/>
          </a:p>
        </p:txBody>
      </p:sp>
    </p:spTree>
    <p:extLst>
      <p:ext uri="{BB962C8B-B14F-4D97-AF65-F5344CB8AC3E}">
        <p14:creationId xmlns:p14="http://schemas.microsoft.com/office/powerpoint/2010/main" val="1969443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Calculation of the present case fatality rate is important indicative of seriousness of the disease and prognosis of the survival. </a:t>
            </a:r>
            <a:r>
              <a:rPr lang="en-US" sz="1200" kern="1200" dirty="0">
                <a:solidFill>
                  <a:schemeClr val="tx1"/>
                </a:solidFill>
                <a:effectLst/>
                <a:latin typeface="+mn-lt"/>
                <a:ea typeface="+mn-ea"/>
                <a:cs typeface="+mn-cs"/>
              </a:rPr>
              <a:t>Fatality rate is defined as the rate of deaths that emerge as a result of a given disease out of the people who contracts it. Fatality rate calculated by dividing  number of death cases by total number of cases. </a:t>
            </a:r>
            <a:r>
              <a:rPr lang="en-US" sz="1200" b="0" kern="1200" dirty="0">
                <a:solidFill>
                  <a:schemeClr val="tx1"/>
                </a:solidFill>
                <a:effectLst/>
                <a:latin typeface="+mn-lt"/>
                <a:ea typeface="+mn-ea"/>
                <a:cs typeface="+mn-cs"/>
              </a:rPr>
              <a:t>Fatality rate at Amoy Apartment Complex is 0.18 or 18%, </a:t>
            </a:r>
            <a:r>
              <a:rPr lang="en-US" sz="1200" kern="1200" dirty="0">
                <a:solidFill>
                  <a:schemeClr val="tx1"/>
                </a:solidFill>
                <a:effectLst/>
                <a:latin typeface="+mn-lt"/>
                <a:ea typeface="+mn-ea"/>
                <a:cs typeface="+mn-cs"/>
              </a:rPr>
              <a:t>cases of death=12 and total number of cases=66. </a:t>
            </a:r>
            <a:r>
              <a:rPr lang="en-US" sz="1200" b="0" kern="1200" dirty="0">
                <a:solidFill>
                  <a:schemeClr val="tx1"/>
                </a:solidFill>
                <a:effectLst/>
                <a:latin typeface="+mn-lt"/>
                <a:ea typeface="+mn-ea"/>
                <a:cs typeface="+mn-cs"/>
              </a:rPr>
              <a:t>Fatality rate at Star Hospital is 0.13 or 13%, cases of deaths=3 and </a:t>
            </a:r>
            <a:r>
              <a:rPr lang="en-US" sz="1200" kern="1200" dirty="0">
                <a:solidFill>
                  <a:schemeClr val="tx1"/>
                </a:solidFill>
                <a:effectLst/>
                <a:latin typeface="+mn-lt"/>
                <a:ea typeface="+mn-ea"/>
                <a:cs typeface="+mn-cs"/>
              </a:rPr>
              <a:t>total number of cases=22. The significance of these rates is that they indicate that this disease is deadly since the rates are high thus the need to take precautions.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17</a:t>
            </a:fld>
            <a:endParaRPr lang="en-US"/>
          </a:p>
        </p:txBody>
      </p:sp>
    </p:spTree>
    <p:extLst>
      <p:ext uri="{BB962C8B-B14F-4D97-AF65-F5344CB8AC3E}">
        <p14:creationId xmlns:p14="http://schemas.microsoft.com/office/powerpoint/2010/main" val="3536532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Attack rate for a pandemic is a risk of getting sick over certain period of time. Primary attacks in Epiville SARS scenario happened at Amoy Apartment Complex during luau party with total number of residents of 600 including attending the party and those that didn’t. Number of cases that got sick are 66 people, which make Primary attack rate of  110 cases per every 1,000 people.  Secondary attack for a pandemic happened at Star Hospital. Secondary attack rate is approximately 200 per every 1,000 people with 22 cases and 100 people at risks to get sick( employees of the hospital and elderly man from Amoy Apartment complex).  </a:t>
            </a:r>
          </a:p>
          <a:p>
            <a:endParaRPr lang="en-US" dirty="0"/>
          </a:p>
          <a:p>
            <a:r>
              <a:rPr lang="en-US" sz="1200" b="1" i="0" u="none" strike="noStrike" kern="1200" dirty="0">
                <a:solidFill>
                  <a:schemeClr val="tx1"/>
                </a:solidFill>
                <a:effectLst/>
                <a:latin typeface="+mn-lt"/>
                <a:ea typeface="+mn-ea"/>
                <a:cs typeface="+mn-cs"/>
              </a:rPr>
              <a:t>Define an attack rate here.  Define what primary and secondary attack rates are here.  Discuss why these 2 types of attack rates are important to know.  Discuss what the primary attack rate for the Amoy Apartment Complex outbreak means.  Do the same for the secondary attack rate regarding the outbreak at Star Hospital</a:t>
            </a:r>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18</a:t>
            </a:fld>
            <a:endParaRPr lang="en-US"/>
          </a:p>
        </p:txBody>
      </p:sp>
    </p:spTree>
    <p:extLst>
      <p:ext uri="{BB962C8B-B14F-4D97-AF65-F5344CB8AC3E}">
        <p14:creationId xmlns:p14="http://schemas.microsoft.com/office/powerpoint/2010/main" val="197245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of the primary principles that are identified regarding outbreak management is recognizing the outbreak and its existence. Many are the times that people are rather adamant in confirming the existence of a disease or a pandemic and the consequence of this is having the general population put in a rather state of worry. In a case where a health issue affects the environment and a pathogen is easily spread airborne, there are chances that people might not take the issue seriously. The consequence of the ignorance is having some unaware people contracting the disease much to their detrimental health development. Accepting the fact that the disease or the condition exists is imperative for it ensures that people in the immediate environment engage in strategies that keep them safe. Moreover, it is possible for practitioners to pre-determine the best means through which they can contain the issue if it has already spread to the immediate environment where they serve.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19</a:t>
            </a:fld>
            <a:endParaRPr lang="en-US"/>
          </a:p>
        </p:txBody>
      </p:sp>
    </p:spTree>
    <p:extLst>
      <p:ext uri="{BB962C8B-B14F-4D97-AF65-F5344CB8AC3E}">
        <p14:creationId xmlns:p14="http://schemas.microsoft.com/office/powerpoint/2010/main" val="2029931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Isolation and quarantine is the appropriate measure to control the outbreak of this pandemic </a:t>
            </a:r>
            <a:r>
              <a:rPr lang="en-US" sz="1200" dirty="0"/>
              <a:t>(Tang et al., 2020).</a:t>
            </a:r>
            <a:r>
              <a:rPr lang="en-US" sz="1200" kern="1200" dirty="0">
                <a:solidFill>
                  <a:schemeClr val="tx1"/>
                </a:solidFill>
                <a:effectLst/>
                <a:latin typeface="+mn-lt"/>
                <a:ea typeface="+mn-ea"/>
                <a:cs typeface="+mn-cs"/>
              </a:rPr>
              <a:t> Infected people should be isolated until they stop shedding virus. Quarantine is the best approach for people who have been exposed to this virus. These strategies reduces chances of interaction thus curbing the spread of this disease.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20</a:t>
            </a:fld>
            <a:endParaRPr lang="en-US"/>
          </a:p>
        </p:txBody>
      </p:sp>
    </p:spTree>
    <p:extLst>
      <p:ext uri="{BB962C8B-B14F-4D97-AF65-F5344CB8AC3E}">
        <p14:creationId xmlns:p14="http://schemas.microsoft.com/office/powerpoint/2010/main" val="312705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case definition used in Epiville SARS simulation includes the following; The patients portray symptoms such as severe flu. 70 people have similar respiratory flu-like symptoms. The symptom durations were also recorded to determine the aspect of time. Six persons aged 60 and older. Four persons aged between 25 to 50. Two persons were children between thee and eleven years of age.  Also, 53 out of 70 people who lives in Amoy Apartment Complex are most likely to be SARS cases. 5 patients who did not meet the criteria of this case have similar symptoms of SARS. THE 53 people are still alive even though they are battling this disease. The residential location of individuals who died of the disease were also examined and it was identified that they came from the same street address and lived in the Amoy Apartment Complex. On the same note, the choice of case definition can influence an outbreak investigation because this definition figures out the information needed in the classification of people who are infected and those who are still safe. Misclassification of case definitions can negatively impact the outbreak investigation since health experts will only investigate a wrong disease thus leading to issues such as misdiagnosis (</a:t>
            </a:r>
            <a:r>
              <a:rPr lang="en-US" sz="1200" b="0" i="0" u="none" strike="noStrike" kern="1200" dirty="0">
                <a:solidFill>
                  <a:schemeClr val="tx1"/>
                </a:solidFill>
                <a:effectLst/>
                <a:latin typeface="+mn-lt"/>
                <a:ea typeface="+mn-ea"/>
                <a:cs typeface="+mn-cs"/>
              </a:rPr>
              <a:t>Columbia University Mailman School of Public Health &amp; Columbia University Center for New Media Teaching and Learning, n.d.).</a:t>
            </a:r>
            <a:r>
              <a:rPr lang="en-US" sz="1200" kern="1200" dirty="0">
                <a:solidFill>
                  <a:schemeClr val="tx1"/>
                </a:solidFill>
                <a:effectLst/>
                <a:latin typeface="+mn-lt"/>
                <a:ea typeface="+mn-ea"/>
                <a:cs typeface="+mn-cs"/>
              </a:rPr>
              <a:t> Therefore, the choice of case definition can either enhance success or failure of outbreak investigation.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3</a:t>
            </a:fld>
            <a:endParaRPr lang="en-US"/>
          </a:p>
        </p:txBody>
      </p:sp>
    </p:spTree>
    <p:extLst>
      <p:ext uri="{BB962C8B-B14F-4D97-AF65-F5344CB8AC3E}">
        <p14:creationId xmlns:p14="http://schemas.microsoft.com/office/powerpoint/2010/main" val="27358822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logical to recommend passive surveillance over  active surveillance due to certain reasons. In case of Star Hospital patient surveillance is much easier to control and investigate. But for rest of the people that were exposed at the apartment building, passive surveillance would be preferred. Passive surveillance is less difficult to carry out since it does not require more energy to engage in activities like personal visits to the reporting persons, hospitals, or laboratories to obtain an information. Passive surveillance is also recommended approach because it is less labor-intensive, and it also save costs.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21</a:t>
            </a:fld>
            <a:endParaRPr lang="en-US"/>
          </a:p>
        </p:txBody>
      </p:sp>
    </p:spTree>
    <p:extLst>
      <p:ext uri="{BB962C8B-B14F-4D97-AF65-F5344CB8AC3E}">
        <p14:creationId xmlns:p14="http://schemas.microsoft.com/office/powerpoint/2010/main" val="21927899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information regarding the outbreak can be disseminated through a specific plan. The first plan involves holding daily briefings to the public. For instance, health experts should hold regular briefings to inform the nation on the state of the disease. Information can also be given via social media platforms such as Facebook and Twitter. </a:t>
            </a:r>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22</a:t>
            </a:fld>
            <a:endParaRPr lang="en-US"/>
          </a:p>
        </p:txBody>
      </p:sp>
    </p:spTree>
    <p:extLst>
      <p:ext uri="{BB962C8B-B14F-4D97-AF65-F5344CB8AC3E}">
        <p14:creationId xmlns:p14="http://schemas.microsoft.com/office/powerpoint/2010/main" val="2620805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Based on this presentation, it is evident that epidemic is  a dangerous disease that takes the lives of many people globally. Epiville SARS Outbreak included two different locations and two different peak times but infected with the same virus. In total 70 people were affected, where 53 cases were confirmed and 17 not confirmed with SARS. Active surveillance was used by studying closely  laboratory result, chest images and overall sign and symptoms confirming presence of virus and disease process on the patients in the hospital. Passive surveillance is used when it is impossible to have one on one visitation and supervision. SARS outbreak is a  person – to- person transmission with high incidence rate and fatality rate. Incubation period of 2-20 days on average for virus like coronavirus/ SARS scenario. Propagated epidemic curve plot used to determine the type of epidemic and appropriate measurements needed, such as isolation. People are still not sure about the genesis of this pandemic. Virus affects people of varied characteristics like age, gender, and race.</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23</a:t>
            </a:fld>
            <a:endParaRPr lang="en-US"/>
          </a:p>
        </p:txBody>
      </p:sp>
    </p:spTree>
    <p:extLst>
      <p:ext uri="{BB962C8B-B14F-4D97-AF65-F5344CB8AC3E}">
        <p14:creationId xmlns:p14="http://schemas.microsoft.com/office/powerpoint/2010/main" val="2138595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1" i="0" u="none" strike="noStrike" kern="1200" dirty="0">
                <a:solidFill>
                  <a:schemeClr val="tx1"/>
                </a:solidFill>
                <a:effectLst/>
                <a:latin typeface="+mn-lt"/>
                <a:ea typeface="+mn-ea"/>
                <a:cs typeface="+mn-cs"/>
              </a:rPr>
              <a:t>Write a paragraph (4 – 6 sentences) about 3 things that you learned, or that made an impression on you while you were working on this presentation</a:t>
            </a:r>
            <a:endParaRPr lang="en-US" sz="1200" b="0" i="0" u="none" strike="noStrike" kern="1200" dirty="0">
              <a:solidFill>
                <a:schemeClr val="tx1"/>
              </a:solidFill>
              <a:effectLst/>
              <a:latin typeface="+mn-lt"/>
              <a:ea typeface="+mn-ea"/>
              <a:cs typeface="+mn-cs"/>
            </a:endParaRPr>
          </a:p>
          <a:p>
            <a:br>
              <a:rPr lang="en-US" dirty="0"/>
            </a:br>
            <a:br>
              <a:rPr lang="en-US" dirty="0"/>
            </a:br>
            <a:endParaRPr lang="en-US" sz="1200" kern="1200" dirty="0">
              <a:solidFill>
                <a:schemeClr val="tx1"/>
              </a:solidFill>
              <a:effectLst/>
              <a:latin typeface="Times" pitchFamily="2" charset="0"/>
              <a:ea typeface="+mn-ea"/>
              <a:cs typeface="+mn-cs"/>
            </a:endParaRPr>
          </a:p>
          <a:p>
            <a:r>
              <a:rPr lang="en-US" sz="1200" kern="1200" dirty="0">
                <a:solidFill>
                  <a:schemeClr val="tx1"/>
                </a:solidFill>
                <a:effectLst/>
                <a:latin typeface="Times" pitchFamily="2" charset="0"/>
                <a:ea typeface="+mn-ea"/>
                <a:cs typeface="+mn-cs"/>
              </a:rPr>
              <a:t>Epiville SARS scenarios provided me with new information in regards of outbreak measurement techniques and definitions. I learned how to calculate primary and secondary attack rates. Stages of outbreak and graph of outbreak plot were clarifying points on how outbreak looks in all.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24</a:t>
            </a:fld>
            <a:endParaRPr lang="en-US"/>
          </a:p>
        </p:txBody>
      </p:sp>
    </p:spTree>
    <p:extLst>
      <p:ext uri="{BB962C8B-B14F-4D97-AF65-F5344CB8AC3E}">
        <p14:creationId xmlns:p14="http://schemas.microsoft.com/office/powerpoint/2010/main" val="4230079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25</a:t>
            </a:fld>
            <a:endParaRPr lang="en-US"/>
          </a:p>
        </p:txBody>
      </p:sp>
    </p:spTree>
    <p:extLst>
      <p:ext uri="{BB962C8B-B14F-4D97-AF65-F5344CB8AC3E}">
        <p14:creationId xmlns:p14="http://schemas.microsoft.com/office/powerpoint/2010/main" val="61642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of the factors to consider when developing a case definition is clinical criteria: signs and symptoms presented by the patient. These variables can only be determined after a thorough physical examination of the said case. Another factor of consideration when developing a case definition is the aspect of person, place, and time. The investigator should first analyze various aspects of the people involved in the case. For instance, their age differences can be examined to detect the variation. Also, the investigator should assess the time taken before the symptoms appear or disappear. Finally, the researcher should determine whether this case prevails in a specific physical address.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4</a:t>
            </a:fld>
            <a:endParaRPr lang="en-US"/>
          </a:p>
        </p:txBody>
      </p:sp>
    </p:spTree>
    <p:extLst>
      <p:ext uri="{BB962C8B-B14F-4D97-AF65-F5344CB8AC3E}">
        <p14:creationId xmlns:p14="http://schemas.microsoft.com/office/powerpoint/2010/main" val="2214366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Epiville SARS simulation clearly defines the terms persons, place and time with regards to this outbreak. </a:t>
            </a:r>
            <a:r>
              <a:rPr lang="en-US" dirty="0"/>
              <a:t>Based on Epiville SARS simulation, the patients are classified with varied ages. Six persons aged 60 and older, four persons aged between 25 to 50 years old. While two persons were children between thee and eleven years of age. The aspect of place involves the variation by location. These features include here the patients’ lives, travels, and work. For instance, it the frequency of disease should be established by country, cities, or even neighborhoods. In this simulation, the infectious ward of the Epiville General Hospital and the Amoy Apartment Complex served this purpose.</a:t>
            </a:r>
          </a:p>
          <a:p>
            <a:r>
              <a:rPr lang="en-US" dirty="0"/>
              <a:t>A lot of information regarding the patients’ movements were recorded from these locations. It was evident that most of these patients came from the same apartment complex, Amoy. Time of exposure is August 1,2003. Birthday celebration with 300 tenants involved. It was also clear that many people in this apartment became sick and almost all of them had similar signs and symptoms. Three weeks ago, hospital had an admission of a first affected patient.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5</a:t>
            </a:fld>
            <a:endParaRPr lang="en-US"/>
          </a:p>
        </p:txBody>
      </p:sp>
    </p:spTree>
    <p:extLst>
      <p:ext uri="{BB962C8B-B14F-4D97-AF65-F5344CB8AC3E}">
        <p14:creationId xmlns:p14="http://schemas.microsoft.com/office/powerpoint/2010/main" val="2699673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When investigating Epiville SARS outbreak following 6 steps were used in defining the epidemic. In first step calculation of attack rates is done by identifying number of cases and population at risks for developing disease. In second step we examine the distribution of cases by persons( apartment residents and hospital workers), place ( Amoy Apartment and Star Hospital), and time frame (3 weeks). Third step is to assess for interactions and connections between variables. In Fourth step we develop hypotheses about disease with information that is known about symptoms and fact about existing disease process and analogy of etiology of known disease. In fifth step we need to test the actual hypothesis. By utilizing study design, in this case descriptive study design, we analyze data and collect additional data to confirm hypotheses. Final, sixth step is to propose control measures. In case of SARS outbreak, isolation with incubation period of 2-20 days is recommended. </a:t>
            </a:r>
            <a:endParaRPr lang="en-US" sz="1100" kern="1200" dirty="0">
              <a:solidFill>
                <a:schemeClr val="tx1"/>
              </a:solidFill>
              <a:effectLst/>
              <a:latin typeface="+mn-lt"/>
              <a:ea typeface="+mn-ea"/>
              <a:cs typeface="+mn-cs"/>
            </a:endParaRPr>
          </a:p>
          <a:p>
            <a:pPr lvl="0"/>
            <a:endParaRPr lang="en-US" sz="11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6</a:t>
            </a:fld>
            <a:endParaRPr lang="en-US"/>
          </a:p>
        </p:txBody>
      </p:sp>
    </p:spTree>
    <p:extLst>
      <p:ext uri="{BB962C8B-B14F-4D97-AF65-F5344CB8AC3E}">
        <p14:creationId xmlns:p14="http://schemas.microsoft.com/office/powerpoint/2010/main" val="2833142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Epiville link, different types of systems include centralized disease registries, microbial laboratory monitoring systems, hospital discharge notes, among others. From Gordis’s text, two types of surveillance methods include passive and active surveillance. Passive surveillance is when available data on reportable diseases are used and when disease reporting is mandated or requested, usually reported by a health care provider or district health officer.  Active surveillance is a system in which project staff are recruited to carry out a surveillance program. In case of Epiville SARS epidemic at the Star Hospital is an active surveillance is the appropriate method. Staff at General Hospital appropriately isolate patients and initiate incubation and management methods by allocating cases.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7</a:t>
            </a:fld>
            <a:endParaRPr lang="en-US"/>
          </a:p>
        </p:txBody>
      </p:sp>
    </p:spTree>
    <p:extLst>
      <p:ext uri="{BB962C8B-B14F-4D97-AF65-F5344CB8AC3E}">
        <p14:creationId xmlns:p14="http://schemas.microsoft.com/office/powerpoint/2010/main" val="2429493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Based on this Epiville SARS simulation, certain cases meet the requirements of case definition. 70 cases met the case definition for suspected case, which means that cases meet the clinical criteria to suggest that disease is present. . Number of probable cases, cases that  complete clinical criteria to confirm the disease.</a:t>
            </a:r>
            <a:r>
              <a:rPr lang="en-US" sz="1200" b="0" i="0" u="none" strike="noStrike" kern="1200" dirty="0">
                <a:solidFill>
                  <a:schemeClr val="tx1"/>
                </a:solidFill>
                <a:effectLst/>
                <a:latin typeface="+mn-lt"/>
                <a:ea typeface="+mn-ea"/>
                <a:cs typeface="+mn-cs"/>
              </a:rPr>
              <a:t> 17 patients  out of suspected 70, did not meet the SARS clinical criteria. Five patients had similar symptoms as 53 probable cases, but chest imaging did not show any etiology/ or came clear. Six out of those 17 cases recovered fast and suspected to have regular flu. Other 6 patient had pneumonia. </a:t>
            </a:r>
            <a:endParaRPr lang="en-US" sz="1200" kern="1200" dirty="0">
              <a:solidFill>
                <a:schemeClr val="tx1"/>
              </a:solidFill>
              <a:effectLst/>
              <a:latin typeface="+mn-lt"/>
              <a:ea typeface="+mn-ea"/>
              <a:cs typeface="+mn-cs"/>
            </a:endParaRPr>
          </a:p>
          <a:p>
            <a:endParaRPr lang="en-US" dirty="0"/>
          </a:p>
          <a:p>
            <a:pPr rtl="0"/>
            <a:r>
              <a:rPr lang="en-US" sz="1200" b="1" i="0" u="none" strike="noStrike" kern="1200" dirty="0">
                <a:solidFill>
                  <a:schemeClr val="tx1"/>
                </a:solidFill>
                <a:effectLst/>
                <a:latin typeface="+mn-lt"/>
                <a:ea typeface="+mn-ea"/>
                <a:cs typeface="+mn-cs"/>
              </a:rPr>
              <a:t>Please review and write a paragraph about what defines a suspected case, a probable case, and an excluded case!</a:t>
            </a:r>
            <a:endParaRPr lang="en-US" sz="1200" b="0" i="0" u="none" strike="noStrike" kern="1200" dirty="0">
              <a:solidFill>
                <a:schemeClr val="tx1"/>
              </a:solidFill>
              <a:effectLst/>
              <a:latin typeface="+mn-lt"/>
              <a:ea typeface="+mn-ea"/>
              <a:cs typeface="+mn-cs"/>
            </a:endParaRPr>
          </a:p>
          <a:p>
            <a:br>
              <a:rPr lang="en-US" dirty="0"/>
            </a:br>
            <a:br>
              <a:rPr lang="en-US" dirty="0"/>
            </a:br>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8</a:t>
            </a:fld>
            <a:endParaRPr lang="en-US"/>
          </a:p>
        </p:txBody>
      </p:sp>
    </p:spTree>
    <p:extLst>
      <p:ext uri="{BB962C8B-B14F-4D97-AF65-F5344CB8AC3E}">
        <p14:creationId xmlns:p14="http://schemas.microsoft.com/office/powerpoint/2010/main" val="2513509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Mode of transmission are categorized into direct and indirect means. The mode of transmission in Amoy Apartment Complex is direct approach of person-to-person. These cases occurred shortly after each other just after the victims attended a party at the apartment. The mode of transmission in the hospital was through direct contact too which involves person to person contact. The statements given by the Star Hospital cases suggests that they were in close physical contact with the initial case while visiting the index case. This suggests that the transmission occurred via direct contact with contaminated water droplets emanating from the sick case's sneezing or coughing.</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9</a:t>
            </a:fld>
            <a:endParaRPr lang="en-US"/>
          </a:p>
        </p:txBody>
      </p:sp>
    </p:spTree>
    <p:extLst>
      <p:ext uri="{BB962C8B-B14F-4D97-AF65-F5344CB8AC3E}">
        <p14:creationId xmlns:p14="http://schemas.microsoft.com/office/powerpoint/2010/main" val="141854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working hypothesis was developed through varied steps. Some of these steps include analyzing the type of epidemic-  based on clinical sign and symptoms, Epiville SARS case suggested to be a coronavirus infection. Next step is identifying method of surveillance active or passive. In case of these two cases active surveillance was used:  referencing to known cases laboratory results, chest imaginings, hospital records. Cumulative incidence used to work out a hypothesis for both Amoy Apartment and Star Hospital. To identify cumulative incidence, we need to divide number of clinically confirmed cases within 3 weeks over population exposed from both locations. Last step is  establishing management of outbreak. For example: Coronavirus agent of infection, spread of SARS via person-to-person; isolation and quarantine as measures of control of the spread of epidemic virus. </a:t>
            </a:r>
          </a:p>
          <a:p>
            <a:endParaRPr lang="en-US" dirty="0"/>
          </a:p>
        </p:txBody>
      </p:sp>
      <p:sp>
        <p:nvSpPr>
          <p:cNvPr id="4" name="Slide Number Placeholder 3"/>
          <p:cNvSpPr>
            <a:spLocks noGrp="1"/>
          </p:cNvSpPr>
          <p:nvPr>
            <p:ph type="sldNum" sz="quarter" idx="5"/>
          </p:nvPr>
        </p:nvSpPr>
        <p:spPr/>
        <p:txBody>
          <a:bodyPr/>
          <a:lstStyle/>
          <a:p>
            <a:fld id="{E0746DE6-3336-457D-A091-FA20AC1C536E}" type="slidenum">
              <a:rPr lang="en-US" smtClean="0"/>
              <a:t>10</a:t>
            </a:fld>
            <a:endParaRPr lang="en-US"/>
          </a:p>
        </p:txBody>
      </p:sp>
    </p:spTree>
    <p:extLst>
      <p:ext uri="{BB962C8B-B14F-4D97-AF65-F5344CB8AC3E}">
        <p14:creationId xmlns:p14="http://schemas.microsoft.com/office/powerpoint/2010/main" val="158162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45690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8678-553E-4A5B-8CFE-5DB358BDF3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AF303-1F73-4575-83E6-561589F16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6EC56-7DCF-400D-A871-C26291EB10AD}"/>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17FFAC5B-7C77-4F8C-ADB0-8D208A2EB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F48AF-AB8F-4DD2-BC77-7E2F42AD3B87}"/>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1873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ED820-BFE6-41B5-8064-984037A99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A27FEA-5359-474A-B4F8-FF510DD74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DD33D-563C-4B8C-B8C1-625FF5C5B85D}"/>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40471877-89FD-46BE-832F-C5660A556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E675F-CC4D-48CF-90C8-53829EE08B8C}"/>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45462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C967-18DB-4664-9B4D-06177FB946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DF7174-64B4-4D8F-BF44-3DD1F66CAD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D83D3-86C4-482F-A2DC-B4C55DBF3F7A}"/>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DCF05BE2-6C23-4CB4-A63E-457E635BF2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97965-24FE-4C07-BE16-69AE439950E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27576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94D-04EF-440C-B08B-114464B31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EBE3F6-F021-4D6B-8B0D-EF74D746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6233C-6806-4593-91C0-CF4ECD84A601}"/>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963A761E-2D3A-4397-A82C-2F3B981DE0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97E71-B59F-4260-B01B-2B7CEB0896B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6393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DFCB-DD40-4637-9CAB-2BAF24231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4065F-4B44-4622-98EE-166F936489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F1249-B890-4466-9E24-84A249070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0FA9B4-D282-452F-B78A-FF5873ACF45A}"/>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6" name="Footer Placeholder 5">
            <a:extLst>
              <a:ext uri="{FF2B5EF4-FFF2-40B4-BE49-F238E27FC236}">
                <a16:creationId xmlns:a16="http://schemas.microsoft.com/office/drawing/2014/main" id="{6E9B0F13-A139-4B66-9544-16480800F6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791D0-EC30-4D8C-8764-475D8DB34F1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08150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AA7D-15D2-4D5F-B1C4-501073416D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E80A0E-25B9-4E8E-8B0D-201E1C564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89B111-0CA0-47CD-9F0B-DBCBA3AE3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0E02D-3176-4B85-ACB6-721F26827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D9317-BBE1-4F36-82FE-E348F6F18A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37DDCB-69F8-49FA-A111-C8AB271389E7}"/>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8" name="Footer Placeholder 7">
            <a:extLst>
              <a:ext uri="{FF2B5EF4-FFF2-40B4-BE49-F238E27FC236}">
                <a16:creationId xmlns:a16="http://schemas.microsoft.com/office/drawing/2014/main" id="{4A18B0CD-1F68-412E-9232-F267114CA7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9B21FC-12CC-472D-BC38-EF413158CC5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89414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51AB-8384-4E67-914C-B39484AD2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909660-3861-4545-BF68-9ED039B5D0F0}"/>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4" name="Footer Placeholder 3">
            <a:extLst>
              <a:ext uri="{FF2B5EF4-FFF2-40B4-BE49-F238E27FC236}">
                <a16:creationId xmlns:a16="http://schemas.microsoft.com/office/drawing/2014/main" id="{FDDD5392-AC3A-4EAF-ADE6-B6CF4B50AC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679880-BF48-4F4D-B8B3-4E99FC415FF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35148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98E25-CF37-4F73-9E22-210238167867}"/>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3" name="Footer Placeholder 2">
            <a:extLst>
              <a:ext uri="{FF2B5EF4-FFF2-40B4-BE49-F238E27FC236}">
                <a16:creationId xmlns:a16="http://schemas.microsoft.com/office/drawing/2014/main" id="{89D7A0E1-38AB-4FDA-8EC1-2D7617909C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A8E424-5A91-4557-9ADF-4A9422A0690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49780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935-0427-44CC-A384-333EAD831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B9DCF6-55CF-43EE-B135-BFC4B4D40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37538E-A112-4E8F-A445-1A06B0C35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0D413-9505-4ED8-BFF1-5141BE9EE3C4}"/>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6" name="Footer Placeholder 5">
            <a:extLst>
              <a:ext uri="{FF2B5EF4-FFF2-40B4-BE49-F238E27FC236}">
                <a16:creationId xmlns:a16="http://schemas.microsoft.com/office/drawing/2014/main" id="{F60815B0-4528-4FA2-8472-8F19C0F16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9FCEF-4406-4552-BFE4-6DA3761357F2}"/>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7540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22C-69D4-49EC-8858-787B3C67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A4341-3C0B-4025-AE17-8F0F8FABF5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F5FF01-E0B6-419C-ABCC-70844E4EA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01218-FFD7-4F25-B220-F5DE5F70693C}"/>
              </a:ext>
            </a:extLst>
          </p:cNvPr>
          <p:cNvSpPr>
            <a:spLocks noGrp="1"/>
          </p:cNvSpPr>
          <p:nvPr>
            <p:ph type="dt" sz="half" idx="10"/>
          </p:nvPr>
        </p:nvSpPr>
        <p:spPr/>
        <p:txBody>
          <a:bodyPr/>
          <a:lstStyle/>
          <a:p>
            <a:fld id="{5D6495F3-B757-4FAF-98AA-EDA7D1485485}" type="datetimeFigureOut">
              <a:rPr lang="en-US" smtClean="0"/>
              <a:t>4/16/21</a:t>
            </a:fld>
            <a:endParaRPr lang="en-US"/>
          </a:p>
        </p:txBody>
      </p:sp>
      <p:sp>
        <p:nvSpPr>
          <p:cNvPr id="6" name="Footer Placeholder 5">
            <a:extLst>
              <a:ext uri="{FF2B5EF4-FFF2-40B4-BE49-F238E27FC236}">
                <a16:creationId xmlns:a16="http://schemas.microsoft.com/office/drawing/2014/main" id="{9687CBFB-34A6-49D8-A1D2-45DF38876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2726A4-D33A-486A-B120-648AF3D8BA76}"/>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6447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7C8C3-4165-4353-ABF2-492454AF9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9AA46A-3C66-4E4A-9907-225E50ABB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F8214-A11A-4309-9D51-44F35987D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495F3-B757-4FAF-98AA-EDA7D1485485}" type="datetimeFigureOut">
              <a:rPr lang="en-US" smtClean="0"/>
              <a:t>4/16/21</a:t>
            </a:fld>
            <a:endParaRPr lang="en-US"/>
          </a:p>
        </p:txBody>
      </p:sp>
      <p:sp>
        <p:nvSpPr>
          <p:cNvPr id="5" name="Footer Placeholder 4">
            <a:extLst>
              <a:ext uri="{FF2B5EF4-FFF2-40B4-BE49-F238E27FC236}">
                <a16:creationId xmlns:a16="http://schemas.microsoft.com/office/drawing/2014/main" id="{D6A334EB-8260-4F13-9553-5A8593D9D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C1EF96-E028-4E68-864E-9B77CF9F2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939C1-24D7-49E9-A58A-7960365209F5}" type="slidenum">
              <a:rPr lang="en-US" smtClean="0"/>
              <a:t>‹#›</a:t>
            </a:fld>
            <a:endParaRPr lang="en-US"/>
          </a:p>
        </p:txBody>
      </p:sp>
    </p:spTree>
    <p:extLst>
      <p:ext uri="{BB962C8B-B14F-4D97-AF65-F5344CB8AC3E}">
        <p14:creationId xmlns:p14="http://schemas.microsoft.com/office/powerpoint/2010/main" val="1250736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epiville.ccnmtl.columbia.edu/"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doi.org/10.1016/j.ijid.2020.03.018"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E39DFCF-9247-4DE5-BB93-074BFAF07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42B652E-D499-4CDA-8F7A-60469EDBC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1632" y="996662"/>
            <a:ext cx="4864676" cy="4864676"/>
          </a:xfrm>
          <a:custGeom>
            <a:avLst/>
            <a:gdLst>
              <a:gd name="connsiteX0" fmla="*/ 0 w 4864676"/>
              <a:gd name="connsiteY0" fmla="*/ 0 h 4864676"/>
              <a:gd name="connsiteX1" fmla="*/ 4864676 w 4864676"/>
              <a:gd name="connsiteY1" fmla="*/ 0 h 4864676"/>
              <a:gd name="connsiteX2" fmla="*/ 4864676 w 4864676"/>
              <a:gd name="connsiteY2" fmla="*/ 4864676 h 4864676"/>
              <a:gd name="connsiteX3" fmla="*/ 1281101 w 4864676"/>
              <a:gd name="connsiteY3" fmla="*/ 4864676 h 4864676"/>
              <a:gd name="connsiteX4" fmla="*/ 0 w 4864676"/>
              <a:gd name="connsiteY4" fmla="*/ 3583575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4864676" y="0"/>
                </a:lnTo>
                <a:lnTo>
                  <a:pt x="4864676" y="4864676"/>
                </a:lnTo>
                <a:lnTo>
                  <a:pt x="1281101" y="4864676"/>
                </a:lnTo>
                <a:lnTo>
                  <a:pt x="0" y="358357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484A22B8-F5B6-47C2-B88E-DADAF37913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225693" y="996662"/>
            <a:ext cx="4864676" cy="4864676"/>
          </a:xfrm>
          <a:custGeom>
            <a:avLst/>
            <a:gdLst>
              <a:gd name="connsiteX0" fmla="*/ 0 w 4864676"/>
              <a:gd name="connsiteY0" fmla="*/ 0 h 4864676"/>
              <a:gd name="connsiteX1" fmla="*/ 3583574 w 4864676"/>
              <a:gd name="connsiteY1" fmla="*/ 0 h 4864676"/>
              <a:gd name="connsiteX2" fmla="*/ 4864676 w 4864676"/>
              <a:gd name="connsiteY2" fmla="*/ 1281103 h 4864676"/>
              <a:gd name="connsiteX3" fmla="*/ 4864676 w 4864676"/>
              <a:gd name="connsiteY3" fmla="*/ 4864676 h 4864676"/>
              <a:gd name="connsiteX4" fmla="*/ 0 w 4864676"/>
              <a:gd name="connsiteY4" fmla="*/ 4864676 h 48646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64676" h="4864676">
                <a:moveTo>
                  <a:pt x="0" y="0"/>
                </a:moveTo>
                <a:lnTo>
                  <a:pt x="3583574" y="0"/>
                </a:lnTo>
                <a:lnTo>
                  <a:pt x="4864676" y="1281103"/>
                </a:lnTo>
                <a:lnTo>
                  <a:pt x="4864676" y="4864676"/>
                </a:lnTo>
                <a:lnTo>
                  <a:pt x="0" y="4864676"/>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Isosceles Triangle 21">
            <a:extLst>
              <a:ext uri="{FF2B5EF4-FFF2-40B4-BE49-F238E27FC236}">
                <a16:creationId xmlns:a16="http://schemas.microsoft.com/office/drawing/2014/main" id="{A987C18C-164D-4263-B486-4647A98E8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789020" y="1"/>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23">
            <a:extLst>
              <a:ext uri="{FF2B5EF4-FFF2-40B4-BE49-F238E27FC236}">
                <a16:creationId xmlns:a16="http://schemas.microsoft.com/office/drawing/2014/main" id="{E7E98B39-04C6-408B-92FD-768628740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286" y="3571620"/>
            <a:ext cx="6613961" cy="3286380"/>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981C8C27-2457-421F-BDC4-7B4EA3C78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CEA13C66-82C1-44AF-972B-8F5CCA41B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71208" y="5287803"/>
            <a:ext cx="955808" cy="9558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9DB36437-FE59-457E-91A7-396BBD3C9C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rPr>
              <a:t>Community Outbreak Assessment</a:t>
            </a:r>
          </a:p>
        </p:txBody>
      </p:sp>
      <p:sp>
        <p:nvSpPr>
          <p:cNvPr id="3" name="Content Placeholder 2"/>
          <p:cNvSpPr>
            <a:spLocks noGrp="1"/>
          </p:cNvSpPr>
          <p:nvPr>
            <p:ph type="subTitle" idx="1"/>
          </p:nvPr>
        </p:nvSpPr>
        <p:spPr>
          <a:xfrm>
            <a:off x="4439633" y="4009293"/>
            <a:ext cx="3312734" cy="1651482"/>
          </a:xfrm>
          <a:noFill/>
        </p:spPr>
        <p:txBody>
          <a:bodyPr>
            <a:normAutofit/>
          </a:bodyPr>
          <a:lstStyle/>
          <a:p>
            <a:endParaRPr lang="en-US" sz="2000" dirty="0">
              <a:solidFill>
                <a:srgbClr val="080808"/>
              </a:solidFill>
            </a:endParaRPr>
          </a:p>
        </p:txBody>
      </p:sp>
      <p:sp>
        <p:nvSpPr>
          <p:cNvPr id="32" name="Rectangle 31">
            <a:extLst>
              <a:ext uri="{FF2B5EF4-FFF2-40B4-BE49-F238E27FC236}">
                <a16:creationId xmlns:a16="http://schemas.microsoft.com/office/drawing/2014/main" id="{844D3693-2EFE-4667-89D5-47E2D59209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42846" y="410171"/>
            <a:ext cx="1321281" cy="1321281"/>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21FD796-9CD0-404D-8DF5-5274C0BCC7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30319" y="1508609"/>
            <a:ext cx="700047" cy="70004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80549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Working Hypothesis</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95446" y="643467"/>
            <a:ext cx="6953085" cy="5571065"/>
          </a:xfrm>
        </p:spPr>
        <p:txBody>
          <a:bodyPr anchor="ctr">
            <a:normAutofit/>
          </a:bodyPr>
          <a:lstStyle/>
          <a:p>
            <a:pPr marL="0" indent="0">
              <a:buNone/>
            </a:pPr>
            <a:r>
              <a:rPr lang="en-US" sz="2000" dirty="0"/>
              <a:t>The working hypothesis was developed through varied steps:</a:t>
            </a:r>
          </a:p>
          <a:p>
            <a:r>
              <a:rPr lang="en-US" sz="2000" dirty="0"/>
              <a:t>Analyzing epidemic type</a:t>
            </a:r>
          </a:p>
          <a:p>
            <a:r>
              <a:rPr lang="en-US" sz="2000" dirty="0"/>
              <a:t>Surveillance method</a:t>
            </a:r>
          </a:p>
          <a:p>
            <a:r>
              <a:rPr lang="en-US" sz="2000" dirty="0"/>
              <a:t>Cumulative incidence</a:t>
            </a:r>
          </a:p>
          <a:p>
            <a:r>
              <a:rPr lang="en-US" sz="2000" dirty="0"/>
              <a:t>Management of outbreak</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827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Measurement of an Epidemic </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29138" y="643466"/>
            <a:ext cx="7019394" cy="5571065"/>
          </a:xfrm>
          <a:noFill/>
        </p:spPr>
        <p:txBody>
          <a:bodyPr anchor="ctr">
            <a:normAutofit/>
          </a:bodyPr>
          <a:lstStyle/>
          <a:p>
            <a:pPr marL="0" indent="0">
              <a:buNone/>
            </a:pPr>
            <a:r>
              <a:rPr lang="en-US" sz="2000" b="1" dirty="0">
                <a:latin typeface="Times New Roman" panose="02020603050405020304" pitchFamily="18" charset="0"/>
                <a:cs typeface="Times New Roman" panose="02020603050405020304" pitchFamily="18" charset="0"/>
              </a:rPr>
              <a:t>Cumulative Incidence is the method  of  measurement of  Epiville SARS epidemic “</a:t>
            </a:r>
            <a:r>
              <a:rPr lang="en-US" sz="2000" dirty="0">
                <a:latin typeface="Times New Roman" panose="02020603050405020304" pitchFamily="18" charset="0"/>
                <a:cs typeface="Times New Roman" panose="02020603050405020304" pitchFamily="18" charset="0"/>
              </a:rPr>
              <a:t>Incidence is defined as the number of individuals who fall ill with a certain disease during a defined time period, divided by the total population”(Columbia University Mailman School of Public Health &amp; CCNMTL, 2021).  </a:t>
            </a:r>
            <a:endParaRPr lang="en-US" b="1" dirty="0"/>
          </a:p>
          <a:p>
            <a:pPr marL="0" indent="0">
              <a:buNone/>
            </a:pPr>
            <a:r>
              <a:rPr lang="en-US" sz="2000" b="1" dirty="0">
                <a:latin typeface="Times New Roman" panose="02020603050405020304" pitchFamily="18" charset="0"/>
                <a:cs typeface="Times New Roman" panose="02020603050405020304" pitchFamily="18" charset="0"/>
              </a:rPr>
              <a:t>Formula: </a:t>
            </a:r>
          </a:p>
          <a:p>
            <a:pPr marL="0" indent="0">
              <a:buNone/>
            </a:pPr>
            <a:r>
              <a:rPr lang="en-US" sz="2000" b="1" dirty="0">
                <a:latin typeface="Times New Roman" panose="02020603050405020304" pitchFamily="18" charset="0"/>
                <a:cs typeface="Times New Roman" panose="02020603050405020304" pitchFamily="18" charset="0"/>
              </a:rPr>
              <a:t>[# of new cases of disease / # in candidate population] over a specified period of time </a:t>
            </a:r>
            <a:endParaRPr lang="en-US" sz="2000" b="1" dirty="0">
              <a:solidFill>
                <a:srgbClr val="FF0000"/>
              </a:solidFill>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(70/53,000)*1,000= Rate is 1.32 cases per 1,000 people over a three-week period</a:t>
            </a:r>
          </a:p>
          <a:p>
            <a:pPr marL="0" indent="0">
              <a:buNone/>
            </a:pPr>
            <a:r>
              <a:rPr lang="en-US" i="1" dirty="0"/>
              <a:t>*The Amoy Apartment Complex is located in Area B</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76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en-US" sz="3600" dirty="0"/>
              <a:t>Study Design</a:t>
            </a:r>
          </a:p>
        </p:txBody>
      </p:sp>
      <p:sp>
        <p:nvSpPr>
          <p:cNvPr id="3" name="Content Placeholder 2"/>
          <p:cNvSpPr>
            <a:spLocks noGrp="1"/>
          </p:cNvSpPr>
          <p:nvPr>
            <p:ph idx="1"/>
          </p:nvPr>
        </p:nvSpPr>
        <p:spPr>
          <a:xfrm>
            <a:off x="643467" y="1782981"/>
            <a:ext cx="10905066" cy="4393982"/>
          </a:xfrm>
        </p:spPr>
        <p:txBody>
          <a:bodyPr>
            <a:normAutofit/>
          </a:bodyPr>
          <a:lstStyle/>
          <a:p>
            <a:r>
              <a:rPr lang="en-US" dirty="0"/>
              <a:t>Descriptive analysis used to formulate hypotheses and determine indicative etiology of the disease </a:t>
            </a:r>
          </a:p>
        </p:txBody>
      </p:sp>
      <p:sp>
        <p:nvSpPr>
          <p:cNvPr id="28" name="Rectangle 27">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3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305531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Collected Design Data</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242889"/>
            <a:ext cx="5457533" cy="5971644"/>
          </a:xfrm>
        </p:spPr>
        <p:txBody>
          <a:bodyPr anchor="ctr">
            <a:normAutofit/>
          </a:bodyPr>
          <a:lstStyle/>
          <a:p>
            <a:pPr marL="0" indent="0">
              <a:buNone/>
            </a:pPr>
            <a:r>
              <a:rPr lang="en-US" sz="2000" dirty="0"/>
              <a:t>	         Data to be collected:</a:t>
            </a:r>
          </a:p>
          <a:p>
            <a:pPr marL="0" indent="0">
              <a:buNone/>
            </a:pPr>
            <a:endParaRPr lang="en-US" sz="2000" dirty="0"/>
          </a:p>
          <a:p>
            <a:r>
              <a:rPr lang="en-US" sz="2000" dirty="0"/>
              <a:t>Names of people at risk of becoming ill</a:t>
            </a:r>
          </a:p>
          <a:p>
            <a:r>
              <a:rPr lang="en-US" sz="2000" dirty="0"/>
              <a:t>Source of this disease</a:t>
            </a:r>
          </a:p>
          <a:p>
            <a:r>
              <a:rPr lang="en-US" sz="2000" dirty="0"/>
              <a:t>Route of transmission</a:t>
            </a:r>
          </a:p>
          <a:p>
            <a:r>
              <a:rPr lang="en-US" sz="2000" dirty="0"/>
              <a:t>Control measures</a:t>
            </a:r>
          </a:p>
          <a:p>
            <a:r>
              <a:rPr lang="en-US" sz="2000" dirty="0"/>
              <a:t>Initial cases</a:t>
            </a:r>
          </a:p>
          <a:p>
            <a:r>
              <a:rPr lang="en-US" sz="2000" dirty="0"/>
              <a:t>Incubation period</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626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2979835" cy="5571065"/>
          </a:xfrm>
        </p:spPr>
        <p:txBody>
          <a:bodyPr>
            <a:normAutofit/>
          </a:bodyPr>
          <a:lstStyle/>
          <a:p>
            <a:br>
              <a:rPr lang="en-US" sz="3600" dirty="0"/>
            </a:br>
            <a:r>
              <a:rPr lang="en-US" sz="2000" b="1" dirty="0">
                <a:latin typeface="Times New Roman" panose="02020603050405020304" pitchFamily="18" charset="0"/>
                <a:cs typeface="Times New Roman" panose="02020603050405020304" pitchFamily="18" charset="0"/>
              </a:rPr>
              <a:t>Epiville SARS Outbreak Propagated Epidemic</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Peak Curve- Person to Person Transmission</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Columbia University Mailman School of Public Health &amp; CCNMTL, n.d.). </a:t>
            </a:r>
            <a:r>
              <a:rPr lang="en-US" sz="2000" b="1" dirty="0">
                <a:latin typeface="Times New Roman" panose="02020603050405020304" pitchFamily="18" charset="0"/>
                <a:cs typeface="Times New Roman" panose="02020603050405020304" pitchFamily="18" charset="0"/>
              </a:rPr>
              <a:t> </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7A99521-4068-7D41-AE63-2FF5BF50482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74168" y="22623"/>
            <a:ext cx="7674364" cy="6378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452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Incubation Period</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643467"/>
            <a:ext cx="5457533" cy="5571065"/>
          </a:xfrm>
        </p:spPr>
        <p:txBody>
          <a:bodyPr anchor="ctr">
            <a:normAutofit/>
          </a:bodyPr>
          <a:lstStyle/>
          <a:p>
            <a:r>
              <a:rPr lang="en-US" b="1" dirty="0"/>
              <a:t>SARS Outbreaks in Epiville</a:t>
            </a:r>
            <a:endParaRPr lang="en-US" dirty="0"/>
          </a:p>
          <a:p>
            <a:pPr fontAlgn="base"/>
            <a:r>
              <a:rPr lang="en-US" dirty="0">
                <a:solidFill>
                  <a:srgbClr val="FF0000"/>
                </a:solidFill>
              </a:rPr>
              <a:t>Primary:  </a:t>
            </a:r>
          </a:p>
          <a:p>
            <a:pPr fontAlgn="base"/>
            <a:r>
              <a:rPr lang="en-US" dirty="0">
                <a:solidFill>
                  <a:srgbClr val="FF0000"/>
                </a:solidFill>
              </a:rPr>
              <a:t>Secondary:  </a:t>
            </a:r>
          </a:p>
          <a:p>
            <a:pPr fontAlgn="base"/>
            <a:r>
              <a:rPr lang="en-US" dirty="0"/>
              <a:t>Total:  2 – 20 days</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266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Description of Differences</a:t>
            </a:r>
            <a:br>
              <a:rPr lang="en-US" sz="3600" dirty="0"/>
            </a:br>
            <a:r>
              <a:rPr lang="en-US" sz="3600" dirty="0"/>
              <a:t>Stage of Outbreak </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314092" y="512760"/>
            <a:ext cx="7234441" cy="5701772"/>
          </a:xfrm>
        </p:spPr>
        <p:txBody>
          <a:bodyPr>
            <a:normAutofit/>
          </a:bodyPr>
          <a:lstStyle/>
          <a:p>
            <a:pPr marL="0" indent="0">
              <a:buNone/>
            </a:pPr>
            <a:r>
              <a:rPr lang="en-US" sz="2000" b="1" i="1" dirty="0"/>
              <a:t>Endemic </a:t>
            </a:r>
            <a:r>
              <a:rPr lang="en-US" sz="2000" dirty="0"/>
              <a:t>refers to a situation where a disease and more specifically an infectious disease linger around a single place for a long period</a:t>
            </a:r>
          </a:p>
          <a:p>
            <a:pPr marL="0" indent="0">
              <a:buNone/>
            </a:pPr>
            <a:r>
              <a:rPr lang="en-US" sz="2000" b="1" i="1" dirty="0">
                <a:solidFill>
                  <a:srgbClr val="0070C0"/>
                </a:solidFill>
              </a:rPr>
              <a:t>Epidemic</a:t>
            </a:r>
            <a:r>
              <a:rPr lang="en-US" sz="2000" dirty="0">
                <a:solidFill>
                  <a:srgbClr val="0070C0"/>
                </a:solidFill>
              </a:rPr>
              <a:t> </a:t>
            </a:r>
            <a:r>
              <a:rPr lang="en-US" sz="2000" dirty="0"/>
              <a:t>is a given health-related behavior or event that can bring an illness in a community in excess of the norm in the specific region</a:t>
            </a:r>
          </a:p>
          <a:p>
            <a:r>
              <a:rPr lang="en-US" sz="2000" b="1" dirty="0">
                <a:solidFill>
                  <a:srgbClr val="0070C0"/>
                </a:solidFill>
              </a:rPr>
              <a:t>Epiville SARS Outbreak</a:t>
            </a:r>
          </a:p>
          <a:p>
            <a:pPr marL="0" indent="0">
              <a:buNone/>
            </a:pPr>
            <a:r>
              <a:rPr lang="en-US" sz="2000" b="1" i="1" dirty="0"/>
              <a:t>Pandemic</a:t>
            </a:r>
            <a:r>
              <a:rPr lang="en-US" sz="2000" dirty="0"/>
              <a:t> refers to an overall illness that affects people on a worldwide scale </a:t>
            </a:r>
          </a:p>
          <a:p>
            <a:pPr marL="0" indent="0">
              <a:buNone/>
            </a:pPr>
            <a:endParaRPr lang="en-US" sz="2000" dirty="0"/>
          </a:p>
          <a:p>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19108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Case Fatality Rate</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pPr marL="0" indent="0">
              <a:buNone/>
            </a:pPr>
            <a:r>
              <a:rPr lang="en-US" sz="2000" b="1" dirty="0"/>
              <a:t>Calculation of the present case fatality rate:</a:t>
            </a:r>
            <a:endParaRPr lang="en-US" sz="2000" dirty="0"/>
          </a:p>
          <a:p>
            <a:r>
              <a:rPr lang="en-US" sz="2000" dirty="0"/>
              <a:t>Fatality rate= cases of deaths /total number of cases</a:t>
            </a:r>
          </a:p>
          <a:p>
            <a:endParaRPr lang="en-US" sz="2000" b="1" dirty="0"/>
          </a:p>
          <a:p>
            <a:pPr marL="0" indent="0">
              <a:buNone/>
            </a:pPr>
            <a:r>
              <a:rPr lang="en-US" sz="2000" b="1" dirty="0"/>
              <a:t>Fatality rate at Amoy Apartment Complex</a:t>
            </a:r>
            <a:endParaRPr lang="en-US" sz="2000" dirty="0"/>
          </a:p>
          <a:p>
            <a:r>
              <a:rPr lang="en-US" sz="2000" dirty="0"/>
              <a:t>12 (cases of death)/66 (number of cases) =0.18 or 18%</a:t>
            </a:r>
          </a:p>
          <a:p>
            <a:pPr marL="0" indent="0">
              <a:buNone/>
            </a:pPr>
            <a:r>
              <a:rPr lang="en-US" sz="2000" b="1" dirty="0"/>
              <a:t>Fatality rate at Star Hospital</a:t>
            </a:r>
            <a:endParaRPr lang="en-US" sz="2000" dirty="0"/>
          </a:p>
          <a:p>
            <a:r>
              <a:rPr lang="en-US" sz="2000" dirty="0"/>
              <a:t>3 (cases of death)/22 (number of cases) =0.13 or 13% </a:t>
            </a:r>
          </a:p>
        </p:txBody>
      </p:sp>
    </p:spTree>
    <p:extLst>
      <p:ext uri="{BB962C8B-B14F-4D97-AF65-F5344CB8AC3E}">
        <p14:creationId xmlns:p14="http://schemas.microsoft.com/office/powerpoint/2010/main" val="941048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Primary and Secondary Attack Rates </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0998" y="643467"/>
            <a:ext cx="5457533" cy="5571065"/>
          </a:xfrm>
        </p:spPr>
        <p:txBody>
          <a:bodyPr anchor="ctr">
            <a:normAutofit/>
          </a:bodyPr>
          <a:lstStyle/>
          <a:p>
            <a:pPr>
              <a:buFont typeface="Wingdings" pitchFamily="2" charset="2"/>
              <a:buChar char="q"/>
            </a:pPr>
            <a:r>
              <a:rPr lang="en-US" sz="2000" b="1" dirty="0">
                <a:solidFill>
                  <a:srgbClr val="FF0000"/>
                </a:solidFill>
              </a:rPr>
              <a:t>Write definition of primary and secondary attack. </a:t>
            </a:r>
          </a:p>
          <a:p>
            <a:pPr>
              <a:buFont typeface="Wingdings" pitchFamily="2" charset="2"/>
              <a:buChar char="q"/>
            </a:pPr>
            <a:endParaRPr lang="en-US" sz="2000" b="1" dirty="0"/>
          </a:p>
          <a:p>
            <a:pPr>
              <a:buFont typeface="Wingdings" pitchFamily="2" charset="2"/>
              <a:buChar char="q"/>
            </a:pPr>
            <a:r>
              <a:rPr lang="en-US" sz="2000" b="1" dirty="0"/>
              <a:t> Primary Attack Rate= number of cases/ number of people at Risks per 1,000 people</a:t>
            </a:r>
          </a:p>
          <a:p>
            <a:pPr marL="0" indent="0">
              <a:buNone/>
            </a:pPr>
            <a:r>
              <a:rPr lang="en-US" sz="2000" b="1" dirty="0"/>
              <a:t>Amoy Apartment Complex attack rate </a:t>
            </a:r>
          </a:p>
          <a:p>
            <a:pPr marL="0" indent="0">
              <a:buNone/>
            </a:pPr>
            <a:r>
              <a:rPr lang="en-US" sz="2000" dirty="0"/>
              <a:t>(66 cases of SARS /600 residents)  x 1,000 people = 110 cases per 1,000 population at risk</a:t>
            </a:r>
          </a:p>
          <a:p>
            <a:pPr>
              <a:buFont typeface="Wingdings" pitchFamily="2" charset="2"/>
              <a:buChar char="q"/>
            </a:pPr>
            <a:r>
              <a:rPr lang="en-US" sz="2000" b="1" dirty="0"/>
              <a:t>Secondary Attack Rate =number of new cases in group-initial cases /number of susceptible persons in the group-initial cases </a:t>
            </a:r>
          </a:p>
          <a:p>
            <a:pPr marL="0" indent="0">
              <a:buNone/>
            </a:pPr>
            <a:r>
              <a:rPr lang="en-US" sz="2000" b="1" dirty="0"/>
              <a:t>Star Hotel attack rate</a:t>
            </a:r>
          </a:p>
          <a:p>
            <a:pPr marL="0" indent="0">
              <a:buNone/>
            </a:pPr>
            <a:r>
              <a:rPr lang="en-US" sz="2000" dirty="0"/>
              <a:t>(23-1 cases of SARS /111-1 people at risk) x1,000 people =200 cases per 1000 population at risk</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7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Outbreak Management Principles</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pPr>
              <a:buFont typeface="Wingdings" pitchFamily="2" charset="2"/>
              <a:buChar char="Ø"/>
            </a:pPr>
            <a:r>
              <a:rPr lang="en-US" sz="2000" dirty="0"/>
              <a:t>Recognition of  the outbreak and its existence. </a:t>
            </a:r>
          </a:p>
          <a:p>
            <a:pPr>
              <a:buFont typeface="Wingdings" pitchFamily="2" charset="2"/>
              <a:buChar char="Ø"/>
            </a:pPr>
            <a:r>
              <a:rPr lang="en-US" sz="2000" dirty="0"/>
              <a:t>The consequence of the ignorance is having some unaware people contracting the disease</a:t>
            </a:r>
          </a:p>
          <a:p>
            <a:pPr>
              <a:buFont typeface="Wingdings" pitchFamily="2" charset="2"/>
              <a:buChar char="Ø"/>
            </a:pPr>
            <a:r>
              <a:rPr lang="en-US" sz="2000" dirty="0"/>
              <a:t> Accepting the fact that the disease or the condition exists</a:t>
            </a:r>
          </a:p>
          <a:p>
            <a:pPr>
              <a:buFont typeface="Wingdings" pitchFamily="2" charset="2"/>
              <a:buChar char="Ø"/>
            </a:pPr>
            <a:r>
              <a:rPr lang="en-US" sz="2000" dirty="0"/>
              <a:t>Practitioners to pre-determine the best means of disease process and course of treatment. </a:t>
            </a:r>
          </a:p>
          <a:p>
            <a:endParaRPr sz="2000" dirty="0"/>
          </a:p>
        </p:txBody>
      </p:sp>
    </p:spTree>
    <p:extLst>
      <p:ext uri="{BB962C8B-B14F-4D97-AF65-F5344CB8AC3E}">
        <p14:creationId xmlns:p14="http://schemas.microsoft.com/office/powerpoint/2010/main" val="181255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Outline</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5070020" y="1698170"/>
            <a:ext cx="6478513" cy="4516361"/>
          </a:xfrm>
        </p:spPr>
        <p:txBody>
          <a:bodyPr>
            <a:normAutofit/>
          </a:bodyPr>
          <a:lstStyle/>
          <a:p>
            <a:r>
              <a:rPr lang="en-US" sz="2000" dirty="0">
                <a:latin typeface="Times New Roman" panose="02020603050405020304" pitchFamily="18" charset="0"/>
                <a:cs typeface="Times New Roman" panose="02020603050405020304" pitchFamily="18" charset="0"/>
              </a:rPr>
              <a:t>Background</a:t>
            </a:r>
          </a:p>
          <a:p>
            <a:r>
              <a:rPr lang="en-US" sz="2000" dirty="0">
                <a:latin typeface="Times New Roman" panose="02020603050405020304" pitchFamily="18" charset="0"/>
                <a:cs typeface="Times New Roman" panose="02020603050405020304" pitchFamily="18" charset="0"/>
              </a:rPr>
              <a:t>Techniques</a:t>
            </a:r>
          </a:p>
          <a:p>
            <a:r>
              <a:rPr lang="en-US" sz="2000" dirty="0">
                <a:latin typeface="Times New Roman" panose="02020603050405020304" pitchFamily="18" charset="0"/>
                <a:cs typeface="Times New Roman" panose="02020603050405020304" pitchFamily="18" charset="0"/>
              </a:rPr>
              <a:t>Study Design</a:t>
            </a:r>
          </a:p>
          <a:p>
            <a:r>
              <a:rPr lang="en-US" sz="2000" dirty="0">
                <a:latin typeface="Times New Roman" panose="02020603050405020304" pitchFamily="18" charset="0"/>
                <a:cs typeface="Times New Roman" panose="02020603050405020304" pitchFamily="18" charset="0"/>
              </a:rPr>
              <a:t>Outbreak Management Principles</a:t>
            </a:r>
          </a:p>
          <a:p>
            <a:r>
              <a:rPr lang="en-US" sz="2000" dirty="0">
                <a:latin typeface="Times New Roman" panose="02020603050405020304" pitchFamily="18" charset="0"/>
                <a:cs typeface="Times New Roman" panose="02020603050405020304" pitchFamily="18" charset="0"/>
              </a:rPr>
              <a:t>Summary   </a:t>
            </a:r>
          </a:p>
          <a:p>
            <a:endParaRPr lang="en-US"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00458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Outbreak control measures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070020" y="1698170"/>
            <a:ext cx="6478513" cy="4516361"/>
          </a:xfrm>
        </p:spPr>
        <p:txBody>
          <a:bodyPr>
            <a:normAutofit/>
          </a:bodyPr>
          <a:lstStyle/>
          <a:p>
            <a:pPr marL="0" indent="0">
              <a:buNone/>
            </a:pPr>
            <a:endParaRPr lang="en-US" sz="2000" dirty="0"/>
          </a:p>
          <a:p>
            <a:r>
              <a:rPr lang="en-US" sz="2000" dirty="0"/>
              <a:t>Isolation and Quarantine  </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5787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Surveillance Recommendation</a:t>
            </a:r>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t>Passive surveillance preferred </a:t>
            </a:r>
          </a:p>
          <a:p>
            <a:r>
              <a:rPr lang="en-US" sz="2000" dirty="0"/>
              <a:t>Passive surveillance is less difficult to carry out</a:t>
            </a:r>
          </a:p>
          <a:p>
            <a:r>
              <a:rPr lang="en-US" sz="2000" dirty="0"/>
              <a:t> Passive surveillance is less labor-intensive and costs effective</a:t>
            </a:r>
          </a:p>
        </p:txBody>
      </p:sp>
    </p:spTree>
    <p:extLst>
      <p:ext uri="{BB962C8B-B14F-4D97-AF65-F5344CB8AC3E}">
        <p14:creationId xmlns:p14="http://schemas.microsoft.com/office/powerpoint/2010/main" val="137447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Disseminating Information Plan</a:t>
            </a:r>
            <a:br>
              <a:rPr lang="en-US" sz="3600" dirty="0"/>
            </a:br>
            <a:endParaRPr lang="en-US" sz="3600" dirty="0"/>
          </a:p>
        </p:txBody>
      </p:sp>
      <p:sp>
        <p:nvSpPr>
          <p:cNvPr id="28"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t>Holding daily briefings to the public by health experts</a:t>
            </a:r>
          </a:p>
          <a:p>
            <a:r>
              <a:rPr lang="en-US" sz="2000" dirty="0"/>
              <a:t>Information can also be given via social media platforms</a:t>
            </a:r>
            <a:endParaRPr sz="2000" dirty="0"/>
          </a:p>
        </p:txBody>
      </p:sp>
    </p:spTree>
    <p:extLst>
      <p:ext uri="{BB962C8B-B14F-4D97-AF65-F5344CB8AC3E}">
        <p14:creationId xmlns:p14="http://schemas.microsoft.com/office/powerpoint/2010/main" val="3594451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34656" y="1480838"/>
            <a:ext cx="3962061" cy="4516360"/>
          </a:xfrm>
        </p:spPr>
        <p:txBody>
          <a:bodyPr anchor="t">
            <a:normAutofit/>
          </a:bodyPr>
          <a:lstStyle/>
          <a:p>
            <a:r>
              <a:rPr lang="en-US" sz="3600" dirty="0"/>
              <a:t>Summary</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3248526" y="860802"/>
            <a:ext cx="8300007" cy="5353729"/>
          </a:xfrm>
        </p:spPr>
        <p:txBody>
          <a:bodyPr>
            <a:normAutofit fontScale="85000" lnSpcReduction="20000"/>
          </a:bodyPr>
          <a:lstStyle/>
          <a:p>
            <a:pPr marL="0" indent="0">
              <a:buNone/>
            </a:pPr>
            <a:r>
              <a:rPr lang="en-US" sz="2000" dirty="0"/>
              <a:t> </a:t>
            </a:r>
          </a:p>
          <a:p>
            <a:pPr>
              <a:buFont typeface="Wingdings" pitchFamily="2" charset="2"/>
              <a:buChar char="v"/>
            </a:pPr>
            <a:r>
              <a:rPr lang="en-US" sz="2000" dirty="0"/>
              <a:t>Epiville SARS Outbreak Investigation Principles</a:t>
            </a:r>
          </a:p>
          <a:p>
            <a:r>
              <a:rPr lang="en-US" sz="2000" dirty="0"/>
              <a:t>53 cases confirmed out of 70 people that were affected in Amoy Apartment Complex and Star Hospital in total</a:t>
            </a:r>
          </a:p>
          <a:p>
            <a:r>
              <a:rPr lang="en-US" sz="2000" dirty="0"/>
              <a:t>Active and Passive surveillance methods used</a:t>
            </a:r>
          </a:p>
          <a:p>
            <a:r>
              <a:rPr lang="en-US" sz="2000" dirty="0"/>
              <a:t>Steps in Identifying an Epidemic</a:t>
            </a:r>
          </a:p>
          <a:p>
            <a:pPr marL="0" indent="0">
              <a:buNone/>
            </a:pPr>
            <a:endParaRPr lang="en-US" sz="2000" dirty="0"/>
          </a:p>
          <a:p>
            <a:pPr>
              <a:buFont typeface="Wingdings" pitchFamily="2" charset="2"/>
              <a:buChar char="v"/>
            </a:pPr>
            <a:r>
              <a:rPr lang="en-US" sz="2000" dirty="0"/>
              <a:t>Epiville SARS Outbreak Data Collection and Analysis </a:t>
            </a:r>
          </a:p>
          <a:p>
            <a:r>
              <a:rPr lang="en-US" sz="2000" dirty="0"/>
              <a:t>Fatality Rate 18% and 12%</a:t>
            </a:r>
          </a:p>
          <a:p>
            <a:r>
              <a:rPr lang="en-US" sz="2000" dirty="0"/>
              <a:t>Primary attack rate: 110 cases per 1,000 people</a:t>
            </a:r>
          </a:p>
          <a:p>
            <a:pPr marL="0" indent="0">
              <a:buNone/>
            </a:pPr>
            <a:r>
              <a:rPr lang="en-US" sz="2000" dirty="0"/>
              <a:t>     Secondary attack Rate: 200 cases per 1,000 people</a:t>
            </a:r>
          </a:p>
          <a:p>
            <a:r>
              <a:rPr lang="en-US" sz="2000" dirty="0"/>
              <a:t>Propagated Histogram with 2 peaks  on August 6th and August 16th</a:t>
            </a:r>
          </a:p>
          <a:p>
            <a:pPr marL="0" indent="0">
              <a:buNone/>
            </a:pPr>
            <a:endParaRPr lang="en-US" sz="2000" dirty="0"/>
          </a:p>
          <a:p>
            <a:pPr>
              <a:buFont typeface="Wingdings" pitchFamily="2" charset="2"/>
              <a:buChar char="v"/>
            </a:pPr>
            <a:r>
              <a:rPr lang="en-US" sz="2000" dirty="0"/>
              <a:t>Epiville SARS Outbreak Management </a:t>
            </a:r>
          </a:p>
          <a:p>
            <a:r>
              <a:rPr lang="en-US" sz="2000" dirty="0"/>
              <a:t> Isolation and Incubation) </a:t>
            </a:r>
          </a:p>
          <a:p>
            <a:pPr>
              <a:buFont typeface="Wingdings" pitchFamily="2" charset="2"/>
              <a:buChar char="v"/>
            </a:pPr>
            <a:r>
              <a:rPr lang="en-US" sz="2000" dirty="0"/>
              <a:t>Incubation period for SARS for both locations </a:t>
            </a:r>
          </a:p>
          <a:p>
            <a:r>
              <a:rPr lang="en-US" sz="2000" dirty="0"/>
              <a:t>2 to 20 days from the day of exposure to sick person</a:t>
            </a:r>
          </a:p>
          <a:p>
            <a:endParaRPr lang="en-US" sz="2000" dirty="0"/>
          </a:p>
          <a:p>
            <a:pPr marL="0" indent="0">
              <a:buNone/>
            </a:pPr>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67462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25">
            <a:extLst>
              <a:ext uri="{FF2B5EF4-FFF2-40B4-BE49-F238E27FC236}">
                <a16:creationId xmlns:a16="http://schemas.microsoft.com/office/drawing/2014/main" id="{12FB12AE-71D1-47FD-9AC3-EE2C07424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21792"/>
            <a:ext cx="4989890" cy="5413248"/>
          </a:xfrm>
        </p:spPr>
        <p:txBody>
          <a:bodyPr>
            <a:normAutofit/>
          </a:bodyPr>
          <a:lstStyle/>
          <a:p>
            <a:r>
              <a:rPr lang="en-US" sz="3600" dirty="0"/>
              <a:t>Learning Reflection</a:t>
            </a:r>
          </a:p>
        </p:txBody>
      </p:sp>
      <p:sp>
        <p:nvSpPr>
          <p:cNvPr id="39" name="Freeform: Shape 27">
            <a:extLst>
              <a:ext uri="{FF2B5EF4-FFF2-40B4-BE49-F238E27FC236}">
                <a16:creationId xmlns:a16="http://schemas.microsoft.com/office/drawing/2014/main" id="{64853C7E-3CBA-4464-865F-6044D94B1B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38487" y="2994212"/>
            <a:ext cx="1345385" cy="668410"/>
          </a:xfrm>
          <a:custGeom>
            <a:avLst/>
            <a:gdLst>
              <a:gd name="connsiteX0" fmla="*/ 0 w 1345385"/>
              <a:gd name="connsiteY0" fmla="*/ 668410 h 668410"/>
              <a:gd name="connsiteX1" fmla="*/ 672692 w 1345385"/>
              <a:gd name="connsiteY1" fmla="*/ 0 h 668410"/>
              <a:gd name="connsiteX2" fmla="*/ 1345385 w 1345385"/>
              <a:gd name="connsiteY2" fmla="*/ 668410 h 668410"/>
            </a:gdLst>
            <a:ahLst/>
            <a:cxnLst>
              <a:cxn ang="0">
                <a:pos x="connsiteX0" y="connsiteY0"/>
              </a:cxn>
              <a:cxn ang="0">
                <a:pos x="connsiteX1" y="connsiteY1"/>
              </a:cxn>
              <a:cxn ang="0">
                <a:pos x="connsiteX2" y="connsiteY2"/>
              </a:cxn>
            </a:cxnLst>
            <a:rect l="l" t="t" r="r" b="b"/>
            <a:pathLst>
              <a:path w="1345385" h="668410">
                <a:moveTo>
                  <a:pt x="0" y="668410"/>
                </a:moveTo>
                <a:lnTo>
                  <a:pt x="672692" y="0"/>
                </a:lnTo>
                <a:lnTo>
                  <a:pt x="1345385" y="668410"/>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Rectangle 29">
            <a:extLst>
              <a:ext uri="{FF2B5EF4-FFF2-40B4-BE49-F238E27FC236}">
                <a16:creationId xmlns:a16="http://schemas.microsoft.com/office/drawing/2014/main" id="{55EFEC59-B929-4851-9DEF-9106F27979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3480" y="2760304"/>
            <a:ext cx="418137" cy="41813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31">
            <a:extLst>
              <a:ext uri="{FF2B5EF4-FFF2-40B4-BE49-F238E27FC236}">
                <a16:creationId xmlns:a16="http://schemas.microsoft.com/office/drawing/2014/main" id="{6C132392-D5FF-4588-8FA1-5BAD77BF64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08836" y="4124955"/>
            <a:ext cx="635336" cy="63533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33">
            <a:extLst>
              <a:ext uri="{FF2B5EF4-FFF2-40B4-BE49-F238E27FC236}">
                <a16:creationId xmlns:a16="http://schemas.microsoft.com/office/drawing/2014/main" id="{C7EAC045-695C-4E73-9B7C-AFD6FB22D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36522" y="4621062"/>
            <a:ext cx="224347" cy="224347"/>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35">
            <a:extLst>
              <a:ext uri="{FF2B5EF4-FFF2-40B4-BE49-F238E27FC236}">
                <a16:creationId xmlns:a16="http://schemas.microsoft.com/office/drawing/2014/main" id="{404A7A3A-BEAE-4BC6-A163-5D0E5F8C4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0175676" y="5597890"/>
            <a:ext cx="2982940" cy="14819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Rectangle 37">
            <a:extLst>
              <a:ext uri="{FF2B5EF4-FFF2-40B4-BE49-F238E27FC236}">
                <a16:creationId xmlns:a16="http://schemas.microsoft.com/office/drawing/2014/main" id="{12ED3B7D-405D-4DFA-8608-B6DE74671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46240" y="5280494"/>
            <a:ext cx="841505" cy="841505"/>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6096000" y="643466"/>
            <a:ext cx="5452532" cy="5571065"/>
          </a:xfrm>
          <a:noFill/>
        </p:spPr>
        <p:txBody>
          <a:bodyPr anchor="ctr">
            <a:normAutofit/>
          </a:bodyPr>
          <a:lstStyle/>
          <a:p>
            <a:r>
              <a:rPr lang="en-US" sz="2000" dirty="0">
                <a:solidFill>
                  <a:srgbClr val="FF0000"/>
                </a:solidFill>
              </a:rPr>
              <a:t>Primary and Secondary Attack Rates Formulas</a:t>
            </a:r>
          </a:p>
          <a:p>
            <a:r>
              <a:rPr lang="en-US" sz="2000" dirty="0">
                <a:solidFill>
                  <a:srgbClr val="FF0000"/>
                </a:solidFill>
              </a:rPr>
              <a:t>Outbreak Plot</a:t>
            </a:r>
          </a:p>
          <a:p>
            <a:r>
              <a:rPr lang="en-US" sz="2000" dirty="0">
                <a:solidFill>
                  <a:srgbClr val="FF0000"/>
                </a:solidFill>
              </a:rPr>
              <a:t>Stages of Outbreak</a:t>
            </a:r>
            <a:endParaRPr sz="2000" dirty="0">
              <a:solidFill>
                <a:srgbClr val="FF0000"/>
              </a:solidFill>
            </a:endParaRPr>
          </a:p>
        </p:txBody>
      </p:sp>
    </p:spTree>
    <p:extLst>
      <p:ext uri="{BB962C8B-B14F-4D97-AF65-F5344CB8AC3E}">
        <p14:creationId xmlns:p14="http://schemas.microsoft.com/office/powerpoint/2010/main" val="3898662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321734"/>
            <a:ext cx="10905066" cy="1135737"/>
          </a:xfrm>
        </p:spPr>
        <p:txBody>
          <a:bodyPr>
            <a:normAutofit/>
          </a:bodyPr>
          <a:lstStyle/>
          <a:p>
            <a:r>
              <a:rPr lang="en-US" sz="3600"/>
              <a:t>References</a:t>
            </a:r>
          </a:p>
        </p:txBody>
      </p:sp>
      <p:sp>
        <p:nvSpPr>
          <p:cNvPr id="3" name="Content Placeholder 2"/>
          <p:cNvSpPr>
            <a:spLocks noGrp="1"/>
          </p:cNvSpPr>
          <p:nvPr>
            <p:ph type="body" idx="1"/>
          </p:nvPr>
        </p:nvSpPr>
        <p:spPr>
          <a:xfrm>
            <a:off x="643467" y="1457470"/>
            <a:ext cx="10905066" cy="5078795"/>
          </a:xfrm>
        </p:spPr>
        <p:txBody>
          <a:bodyPr>
            <a:normAutofit/>
          </a:bodyPr>
          <a:lstStyle/>
          <a:p>
            <a:pPr marL="274320" indent="0">
              <a:lnSpc>
                <a:spcPct val="150000"/>
              </a:lnSpc>
              <a:spcBef>
                <a:spcPts val="0"/>
              </a:spcBef>
              <a:buNone/>
            </a:pPr>
            <a:endParaRPr lang="en-US" sz="2000" u="sng" dirty="0"/>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Columbia University Mailman School of Public Health &amp; Columbia University Center for New Media Teaching and Learning (CCNMTL). (n.d.). </a:t>
            </a:r>
            <a:r>
              <a:rPr lang="en-US" sz="2000" i="1" dirty="0">
                <a:latin typeface="Times New Roman" panose="02020603050405020304" pitchFamily="18" charset="0"/>
                <a:cs typeface="Times New Roman" panose="02020603050405020304" pitchFamily="18" charset="0"/>
              </a:rPr>
              <a:t>Epiville 4.0 application</a:t>
            </a:r>
            <a:r>
              <a:rPr lang="en-US" sz="2000" dirty="0">
                <a:latin typeface="Times New Roman" panose="02020603050405020304" pitchFamily="18" charset="0"/>
                <a:cs typeface="Times New Roman" panose="02020603050405020304" pitchFamily="18" charset="0"/>
              </a:rPr>
              <a:t>. </a:t>
            </a: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hlinkClick r:id="rId3"/>
              </a:rPr>
              <a:t>https://epiville.ccnmtl.columbia.edu/</a:t>
            </a: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rPr>
              <a:t>Tang, B., Xia, F., Tang, S., </a:t>
            </a:r>
            <a:r>
              <a:rPr lang="en-US" sz="2000" dirty="0" err="1">
                <a:latin typeface="Times New Roman" panose="02020603050405020304" pitchFamily="18" charset="0"/>
                <a:cs typeface="Times New Roman" panose="02020603050405020304" pitchFamily="18" charset="0"/>
              </a:rPr>
              <a:t>Bragazzi</a:t>
            </a:r>
            <a:r>
              <a:rPr lang="en-US" sz="2000" dirty="0">
                <a:latin typeface="Times New Roman" panose="02020603050405020304" pitchFamily="18" charset="0"/>
                <a:cs typeface="Times New Roman" panose="02020603050405020304" pitchFamily="18" charset="0"/>
              </a:rPr>
              <a:t>, N. L., Li, Q., Sun, X., Liang, J., Xiao, Y., &amp; Wu, J. (2020). The effectiveness of quarantine and isolation determine the trend of the COVID-19 epidemics in the final phase of the current outbreak in China. </a:t>
            </a:r>
            <a:r>
              <a:rPr lang="en-US" sz="2000" i="1" dirty="0">
                <a:latin typeface="Times New Roman" panose="02020603050405020304" pitchFamily="18" charset="0"/>
                <a:cs typeface="Times New Roman" panose="02020603050405020304" pitchFamily="18" charset="0"/>
              </a:rPr>
              <a:t>International Journal of Infectious Diseases</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95</a:t>
            </a:r>
            <a:r>
              <a:rPr lang="en-US" sz="2000" dirty="0">
                <a:latin typeface="Times New Roman" panose="02020603050405020304" pitchFamily="18" charset="0"/>
                <a:cs typeface="Times New Roman" panose="02020603050405020304" pitchFamily="18" charset="0"/>
              </a:rPr>
              <a:t>, 288-293. </a:t>
            </a:r>
          </a:p>
          <a:p>
            <a:pPr marL="274320" indent="0">
              <a:lnSpc>
                <a:spcPct val="150000"/>
              </a:lnSpc>
              <a:spcBef>
                <a:spcPts val="0"/>
              </a:spcBef>
              <a:buNone/>
            </a:pPr>
            <a:r>
              <a:rPr lang="en-US" sz="2000" dirty="0">
                <a:latin typeface="Times New Roman" panose="02020603050405020304" pitchFamily="18" charset="0"/>
                <a:cs typeface="Times New Roman" panose="02020603050405020304" pitchFamily="18" charset="0"/>
                <a:hlinkClick r:id="rId4"/>
              </a:rPr>
              <a:t>https://doi.org/10.1016/j.ijid.2020.03.018</a:t>
            </a:r>
            <a:endParaRPr lang="en-US" sz="2000" dirty="0">
              <a:latin typeface="Times New Roman" panose="02020603050405020304" pitchFamily="18" charset="0"/>
              <a:cs typeface="Times New Roman" panose="02020603050405020304" pitchFamily="18" charset="0"/>
            </a:endParaRPr>
          </a:p>
          <a:p>
            <a:pPr marL="274320" indent="0">
              <a:lnSpc>
                <a:spcPct val="150000"/>
              </a:lnSpc>
              <a:spcBef>
                <a:spcPts val="0"/>
              </a:spcBef>
              <a:buNone/>
            </a:pPr>
            <a:endParaRPr lang="en-US" sz="1400"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3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99021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Background: Case Definition</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174436" y="1201175"/>
            <a:ext cx="7374098" cy="5368339"/>
          </a:xfrm>
        </p:spPr>
        <p:txBody>
          <a:bodyPr>
            <a:normAutofit fontScale="92500" lnSpcReduction="20000"/>
          </a:bodyPr>
          <a:lstStyle/>
          <a:p>
            <a:pPr marL="0" indent="0">
              <a:buNone/>
            </a:pPr>
            <a:r>
              <a:rPr lang="en-US" sz="2000" dirty="0"/>
              <a:t> </a:t>
            </a:r>
          </a:p>
          <a:p>
            <a:pPr marL="0" indent="0">
              <a:buNone/>
            </a:pPr>
            <a:r>
              <a:rPr lang="en-US" sz="2000" dirty="0">
                <a:cs typeface="Times New Roman" panose="02020603050405020304" pitchFamily="18" charset="0"/>
              </a:rPr>
              <a:t>The case definition used in Epiville SARS simulation includes the following:</a:t>
            </a:r>
          </a:p>
          <a:p>
            <a:pPr marL="0" indent="0">
              <a:buNone/>
            </a:pPr>
            <a:endParaRPr lang="en-US" sz="2000" dirty="0">
              <a:cs typeface="Times New Roman" panose="02020603050405020304" pitchFamily="18" charset="0"/>
            </a:endParaRPr>
          </a:p>
          <a:p>
            <a:r>
              <a:rPr lang="en-US" sz="2000" dirty="0">
                <a:cs typeface="Times New Roman" panose="02020603050405020304" pitchFamily="18" charset="0"/>
              </a:rPr>
              <a:t>Recorded  symptoms’ durations/ symptoms such as severe flu</a:t>
            </a:r>
          </a:p>
          <a:p>
            <a:r>
              <a:rPr lang="en-US" sz="2000" dirty="0">
                <a:cs typeface="Times New Roman" panose="02020603050405020304" pitchFamily="18" charset="0"/>
              </a:rPr>
              <a:t>70 people inhibit respiratory flu-like symptoms</a:t>
            </a:r>
          </a:p>
          <a:p>
            <a:r>
              <a:rPr lang="en-US" sz="2000" dirty="0">
                <a:cs typeface="Times New Roman" panose="02020603050405020304" pitchFamily="18" charset="0"/>
              </a:rPr>
              <a:t>6 persons aged 60 and older</a:t>
            </a:r>
          </a:p>
          <a:p>
            <a:r>
              <a:rPr lang="en-US" sz="2000" dirty="0">
                <a:cs typeface="Times New Roman" panose="02020603050405020304" pitchFamily="18" charset="0"/>
              </a:rPr>
              <a:t>4 persons aged between 25 to 50 years old</a:t>
            </a:r>
          </a:p>
          <a:p>
            <a:r>
              <a:rPr lang="en-US" sz="2000" dirty="0">
                <a:cs typeface="Times New Roman" panose="02020603050405020304" pitchFamily="18" charset="0"/>
              </a:rPr>
              <a:t>2 children aged 3 to11 years old </a:t>
            </a:r>
          </a:p>
          <a:p>
            <a:r>
              <a:rPr lang="en-US" sz="2000" dirty="0">
                <a:cs typeface="Times New Roman" panose="02020603050405020304" pitchFamily="18" charset="0"/>
              </a:rPr>
              <a:t>53 out of 70 people who lives in Amoy Apartment Complex</a:t>
            </a:r>
          </a:p>
          <a:p>
            <a:r>
              <a:rPr lang="en-US" sz="2000" dirty="0">
                <a:cs typeface="Times New Roman" panose="02020603050405020304" pitchFamily="18" charset="0"/>
              </a:rPr>
              <a:t>5 patients who did not meet the criteria of this case have similar symptoms of SARS. THE 53 people are still alive even though they are battling this disease</a:t>
            </a:r>
          </a:p>
          <a:p>
            <a:r>
              <a:rPr lang="en-US" sz="2000" dirty="0">
                <a:cs typeface="Times New Roman" panose="02020603050405020304" pitchFamily="18" charset="0"/>
              </a:rPr>
              <a:t>Individuals who died of the disease lived in the Amoy Apartment Complex</a:t>
            </a:r>
          </a:p>
          <a:p>
            <a:r>
              <a:rPr lang="en-US" sz="2000" dirty="0">
                <a:cs typeface="Times New Roman" panose="02020603050405020304" pitchFamily="18" charset="0"/>
              </a:rPr>
              <a:t>Choice of case definition can influence an outbreak investigation because this definition figures out the information needed in the classification of people who are infected and those who are still safe </a:t>
            </a:r>
          </a:p>
          <a:p>
            <a:endParaRPr lang="en-US"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65237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a:t>Key Factors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3478824" y="679938"/>
            <a:ext cx="8069709" cy="5534593"/>
          </a:xfrm>
        </p:spPr>
        <p:txBody>
          <a:bodyPr>
            <a:normAutofit/>
          </a:bodyPr>
          <a:lstStyle/>
          <a:p>
            <a:pPr>
              <a:buFont typeface="Wingdings" pitchFamily="2" charset="2"/>
              <a:buChar char="q"/>
            </a:pPr>
            <a:r>
              <a:rPr lang="en-US" sz="2000" dirty="0"/>
              <a:t>Clinical criteria: Presented Signs and Symptoms</a:t>
            </a:r>
          </a:p>
          <a:p>
            <a:r>
              <a:rPr lang="en-US" sz="2000" dirty="0"/>
              <a:t>Variables can be determined  through physical examination</a:t>
            </a:r>
          </a:p>
          <a:p>
            <a:pPr marL="0" indent="0">
              <a:buNone/>
            </a:pPr>
            <a:endParaRPr lang="en-US" sz="2000" dirty="0"/>
          </a:p>
          <a:p>
            <a:pPr>
              <a:buFont typeface="Wingdings" pitchFamily="2" charset="2"/>
              <a:buChar char="q"/>
            </a:pPr>
            <a:r>
              <a:rPr lang="en-US" sz="2000" dirty="0"/>
              <a:t> Person, Place, and Time</a:t>
            </a:r>
          </a:p>
          <a:p>
            <a:r>
              <a:rPr lang="en-US" sz="2000" dirty="0"/>
              <a:t>Analyze various aspects of the people involved in the case</a:t>
            </a:r>
          </a:p>
          <a:p>
            <a:r>
              <a:rPr lang="en-US" sz="2000" dirty="0"/>
              <a:t>Examine age differences  to detect the variation</a:t>
            </a:r>
          </a:p>
          <a:p>
            <a:r>
              <a:rPr lang="en-US" sz="2000" dirty="0"/>
              <a:t>Assess the time taken before the symptoms appear or disappear</a:t>
            </a:r>
          </a:p>
          <a:p>
            <a:r>
              <a:rPr lang="en-US" sz="2000" dirty="0"/>
              <a:t>Determine whether this case prevails in a specific physical address </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887212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Outbreak in Term of Persons, Place, and Time</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605528" y="1201176"/>
            <a:ext cx="6943005" cy="5013356"/>
          </a:xfrm>
        </p:spPr>
        <p:txBody>
          <a:bodyPr>
            <a:normAutofit fontScale="85000" lnSpcReduction="20000"/>
          </a:bodyPr>
          <a:lstStyle/>
          <a:p>
            <a:endParaRPr lang="en-US" sz="2000" dirty="0"/>
          </a:p>
          <a:p>
            <a:pPr>
              <a:buFont typeface="Wingdings" pitchFamily="2" charset="2"/>
              <a:buChar char="q"/>
            </a:pPr>
            <a:r>
              <a:rPr lang="en-US" sz="2000" dirty="0"/>
              <a:t>Persons </a:t>
            </a:r>
          </a:p>
          <a:p>
            <a:r>
              <a:rPr lang="en-US" sz="2000" dirty="0"/>
              <a:t>Based on Epiville SARS simulation, the patients are classified with varied ages</a:t>
            </a:r>
          </a:p>
          <a:p>
            <a:r>
              <a:rPr lang="en-US" sz="2000" dirty="0"/>
              <a:t>6 persons aged 60 and older</a:t>
            </a:r>
          </a:p>
          <a:p>
            <a:r>
              <a:rPr lang="en-US" sz="2000" dirty="0"/>
              <a:t>4 persons aged between 25 to 50 </a:t>
            </a:r>
          </a:p>
          <a:p>
            <a:r>
              <a:rPr lang="en-US" sz="2000" dirty="0"/>
              <a:t>2 persons were children between thee and eleven years of age </a:t>
            </a:r>
          </a:p>
          <a:p>
            <a:pPr>
              <a:buFont typeface="Wingdings" pitchFamily="2" charset="2"/>
              <a:buChar char="q"/>
            </a:pPr>
            <a:r>
              <a:rPr lang="en-US" sz="2000" dirty="0"/>
              <a:t> Place</a:t>
            </a:r>
          </a:p>
          <a:p>
            <a:pPr marL="0" indent="0">
              <a:buNone/>
            </a:pPr>
            <a:r>
              <a:rPr lang="en-US" sz="2000" dirty="0"/>
              <a:t>The aspect of place involves the variation by location (Where patient lives, travels, and works). </a:t>
            </a:r>
          </a:p>
          <a:p>
            <a:r>
              <a:rPr lang="en-US" sz="2000" dirty="0"/>
              <a:t>Infectious ward of the Epiville General Hospital and the Amoy Apartment Complex served this purpose</a:t>
            </a:r>
          </a:p>
          <a:p>
            <a:r>
              <a:rPr lang="en-US" sz="2000" dirty="0"/>
              <a:t>It was evident that most of these patients came from the same apartment complex, Amoy</a:t>
            </a:r>
          </a:p>
          <a:p>
            <a:pPr>
              <a:buFont typeface="Wingdings" pitchFamily="2" charset="2"/>
              <a:buChar char="q"/>
            </a:pPr>
            <a:r>
              <a:rPr lang="en-US" sz="2000" dirty="0"/>
              <a:t> Time</a:t>
            </a:r>
          </a:p>
          <a:p>
            <a:r>
              <a:rPr lang="en-US" sz="2000" dirty="0"/>
              <a:t>August 1,2003 day of exposure </a:t>
            </a:r>
          </a:p>
          <a:p>
            <a:r>
              <a:rPr lang="en-US" sz="2000" dirty="0"/>
              <a:t>1</a:t>
            </a:r>
            <a:r>
              <a:rPr lang="en-US" sz="2000" baseline="30000" dirty="0"/>
              <a:t>st</a:t>
            </a:r>
            <a:r>
              <a:rPr lang="en-US" sz="2000" dirty="0"/>
              <a:t> hospitalization August 3</a:t>
            </a:r>
            <a:r>
              <a:rPr lang="en-US" sz="2000" baseline="30000" dirty="0"/>
              <a:t>rd</a:t>
            </a:r>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41663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2310747" cy="5571065"/>
          </a:xfrm>
        </p:spPr>
        <p:txBody>
          <a:bodyPr>
            <a:normAutofit/>
          </a:bodyPr>
          <a:lstStyle/>
          <a:p>
            <a:r>
              <a:rPr lang="en-US" sz="3600" dirty="0"/>
              <a:t>Six  Steps</a:t>
            </a:r>
            <a:br>
              <a:rPr lang="en-US" sz="3600" dirty="0"/>
            </a:br>
            <a:r>
              <a:rPr lang="en-US" sz="3600" dirty="0"/>
              <a:t>In Defining An Epidemic</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type="body" idx="1"/>
          </p:nvPr>
        </p:nvSpPr>
        <p:spPr>
          <a:xfrm>
            <a:off x="4009292" y="643467"/>
            <a:ext cx="7539239" cy="5571065"/>
          </a:xfrm>
        </p:spPr>
        <p:txBody>
          <a:bodyPr anchor="ctr">
            <a:normAutofit fontScale="92500" lnSpcReduction="20000"/>
          </a:bodyPr>
          <a:lstStyle/>
          <a:p>
            <a:pPr marL="0" lvl="0" indent="0">
              <a:buNone/>
            </a:pPr>
            <a:r>
              <a:rPr lang="en-US" dirty="0"/>
              <a:t>1. Define the epidemic</a:t>
            </a:r>
            <a:endParaRPr lang="en-US" sz="2400" dirty="0"/>
          </a:p>
          <a:p>
            <a:pPr lvl="1"/>
            <a:r>
              <a:rPr lang="en-US" dirty="0"/>
              <a:t>Define the "numerator" (cases)</a:t>
            </a:r>
            <a:endParaRPr lang="en-US" sz="2000" dirty="0"/>
          </a:p>
          <a:p>
            <a:pPr lvl="1"/>
            <a:r>
              <a:rPr lang="en-US" dirty="0"/>
              <a:t>Define the "denominator" (population at risk for developing disease)</a:t>
            </a:r>
            <a:endParaRPr lang="en-US" sz="2000" dirty="0"/>
          </a:p>
          <a:p>
            <a:pPr lvl="1"/>
            <a:r>
              <a:rPr lang="en-US" dirty="0"/>
              <a:t>Calculate attack rates</a:t>
            </a:r>
            <a:endParaRPr lang="en-US" sz="2000" dirty="0"/>
          </a:p>
          <a:p>
            <a:pPr marL="0" lvl="0" indent="0">
              <a:buNone/>
            </a:pPr>
            <a:r>
              <a:rPr lang="en-US" dirty="0"/>
              <a:t>2. Examine the distribution of cases by person, place, and time (PPT)</a:t>
            </a:r>
            <a:endParaRPr lang="en-US" sz="2400" dirty="0"/>
          </a:p>
          <a:p>
            <a:pPr marL="0" lvl="0" indent="0">
              <a:buNone/>
            </a:pPr>
            <a:r>
              <a:rPr lang="en-US" dirty="0"/>
              <a:t>3. Look for combinations (interactions) of relevant variables</a:t>
            </a:r>
            <a:endParaRPr lang="en-US" sz="2400" dirty="0"/>
          </a:p>
          <a:p>
            <a:pPr marL="0" lvl="0" indent="0">
              <a:buNone/>
            </a:pPr>
            <a:r>
              <a:rPr lang="en-US" dirty="0"/>
              <a:t>4. Develop hypotheses based on the following:</a:t>
            </a:r>
            <a:endParaRPr lang="en-US" sz="2400" dirty="0"/>
          </a:p>
          <a:p>
            <a:pPr lvl="1"/>
            <a:r>
              <a:rPr lang="en-US" dirty="0"/>
              <a:t>Existing knowledge (if any) of the disease</a:t>
            </a:r>
            <a:endParaRPr lang="en-US" sz="2000" dirty="0"/>
          </a:p>
          <a:p>
            <a:pPr lvl="1"/>
            <a:r>
              <a:rPr lang="en-US" dirty="0"/>
              <a:t>Analogy to diseases of known etiology</a:t>
            </a:r>
            <a:endParaRPr lang="en-US" sz="2000" dirty="0"/>
          </a:p>
          <a:p>
            <a:pPr marL="0" lvl="0" indent="0">
              <a:buNone/>
            </a:pPr>
            <a:r>
              <a:rPr lang="en-US" dirty="0"/>
              <a:t>5. Test hypotheses</a:t>
            </a:r>
            <a:endParaRPr lang="en-US" sz="2400" dirty="0"/>
          </a:p>
          <a:p>
            <a:pPr lvl="1"/>
            <a:r>
              <a:rPr lang="en-US" dirty="0"/>
              <a:t>Further analyze existing data utilizing an appropriate study design</a:t>
            </a:r>
            <a:endParaRPr lang="en-US" sz="2000" dirty="0"/>
          </a:p>
          <a:p>
            <a:pPr lvl="1"/>
            <a:r>
              <a:rPr lang="en-US" dirty="0"/>
              <a:t>Collect additional data</a:t>
            </a:r>
            <a:endParaRPr lang="en-US" sz="2000" dirty="0"/>
          </a:p>
          <a:p>
            <a:pPr marL="0" lvl="0" indent="0">
              <a:buNone/>
            </a:pPr>
            <a:r>
              <a:rPr lang="en-US" dirty="0"/>
              <a:t>6. Recommend control measures </a:t>
            </a:r>
            <a:endParaRPr lang="en-US" sz="2400" dirty="0"/>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142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7" y="1698171"/>
            <a:ext cx="3962061" cy="4516360"/>
          </a:xfrm>
        </p:spPr>
        <p:txBody>
          <a:bodyPr anchor="t">
            <a:normAutofit/>
          </a:bodyPr>
          <a:lstStyle/>
          <a:p>
            <a:r>
              <a:rPr lang="en-US" sz="3600" dirty="0"/>
              <a:t>Techniques: </a:t>
            </a:r>
            <a:br>
              <a:rPr lang="en-US" sz="3600" dirty="0"/>
            </a:br>
            <a:r>
              <a:rPr lang="en-US" sz="3600" dirty="0"/>
              <a:t>Surveillance Methods</a:t>
            </a:r>
          </a:p>
        </p:txBody>
      </p:sp>
      <p:sp>
        <p:nvSpPr>
          <p:cNvPr id="28" name="Rectangle 27">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3563816" y="1201176"/>
            <a:ext cx="7984718" cy="5013356"/>
          </a:xfrm>
        </p:spPr>
        <p:txBody>
          <a:bodyPr>
            <a:normAutofit/>
          </a:bodyPr>
          <a:lstStyle/>
          <a:p>
            <a:pPr marL="0" indent="0">
              <a:buNone/>
            </a:pPr>
            <a:endParaRPr lang="en-US" sz="2000" dirty="0"/>
          </a:p>
          <a:p>
            <a:pPr marL="0" indent="0">
              <a:buNone/>
            </a:pPr>
            <a:r>
              <a:rPr lang="en-US" sz="2000" dirty="0"/>
              <a:t>                                           Surveillance methods:</a:t>
            </a:r>
          </a:p>
          <a:p>
            <a:r>
              <a:rPr lang="en-US" sz="2000" dirty="0"/>
              <a:t>Centralized disease registries</a:t>
            </a:r>
          </a:p>
          <a:p>
            <a:r>
              <a:rPr lang="en-US" sz="2000" dirty="0"/>
              <a:t>Microbial laboratory monitoring systems </a:t>
            </a:r>
          </a:p>
          <a:p>
            <a:r>
              <a:rPr lang="en-US" sz="2000" dirty="0"/>
              <a:t>Hospital discharge notes</a:t>
            </a:r>
          </a:p>
          <a:p>
            <a:pPr marL="0" indent="0">
              <a:buNone/>
            </a:pPr>
            <a:r>
              <a:rPr lang="en-US" sz="2000" dirty="0"/>
              <a:t>			Gordis’s methods: </a:t>
            </a:r>
          </a:p>
          <a:p>
            <a:r>
              <a:rPr lang="en-US" sz="2000" dirty="0"/>
              <a:t>Passive surveillance - available data on reportable diseases are used and when disease reporting is mandated or requested, usually reported by a health care provider or district health officer </a:t>
            </a:r>
          </a:p>
          <a:p>
            <a:r>
              <a:rPr lang="en-US" sz="2000" dirty="0"/>
              <a:t>Active surveillance- system in which project staff are recruited to carry out a surveillance program </a:t>
            </a:r>
          </a:p>
          <a:p>
            <a:pPr marL="0" indent="0">
              <a:buNone/>
            </a:pPr>
            <a:endParaRPr sz="2000" dirty="0"/>
          </a:p>
        </p:txBody>
      </p:sp>
      <p:sp>
        <p:nvSpPr>
          <p:cNvPr id="36" name="Isosceles Triangle 35">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Isosceles Triangle 37">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4385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dirty="0"/>
              <a:t>Suspected and Probable Cases</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5181600" y="643467"/>
            <a:ext cx="6366931" cy="5571065"/>
          </a:xfrm>
        </p:spPr>
        <p:txBody>
          <a:bodyPr anchor="ctr">
            <a:normAutofit/>
          </a:bodyPr>
          <a:lstStyle/>
          <a:p>
            <a:r>
              <a:rPr lang="en-US" sz="2000" dirty="0"/>
              <a:t>Based on this Epiville SARS simulation, certain cases meet the requirements of case definition</a:t>
            </a:r>
          </a:p>
          <a:p>
            <a:r>
              <a:rPr lang="en-US" sz="2000" dirty="0"/>
              <a:t>70 suspected cases</a:t>
            </a:r>
          </a:p>
          <a:p>
            <a:r>
              <a:rPr lang="en-US" sz="2000" dirty="0"/>
              <a:t>53 probable cases</a:t>
            </a:r>
          </a:p>
          <a:p>
            <a:r>
              <a:rPr lang="en-US" sz="2000" dirty="0"/>
              <a:t>17 did not meet SARS criteria</a:t>
            </a:r>
          </a:p>
          <a:p>
            <a:endParaRPr sz="2000" dirty="0"/>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38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9A297797-5C89-4791-8204-AB071FA1F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3468" y="643467"/>
            <a:ext cx="4804064" cy="5571065"/>
          </a:xfrm>
        </p:spPr>
        <p:txBody>
          <a:bodyPr>
            <a:normAutofit/>
          </a:bodyPr>
          <a:lstStyle/>
          <a:p>
            <a:r>
              <a:rPr lang="en-US" sz="3600"/>
              <a:t>Mode of Transmission</a:t>
            </a:r>
          </a:p>
        </p:txBody>
      </p:sp>
      <p:sp>
        <p:nvSpPr>
          <p:cNvPr id="28" name="Freeform: Shape 27">
            <a:extLst>
              <a:ext uri="{FF2B5EF4-FFF2-40B4-BE49-F238E27FC236}">
                <a16:creationId xmlns:a16="http://schemas.microsoft.com/office/drawing/2014/main" id="{569BBA9B-8F4E-4D2B-BEFA-41A475443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Rectangle 29">
            <a:extLst>
              <a:ext uri="{FF2B5EF4-FFF2-40B4-BE49-F238E27FC236}">
                <a16:creationId xmlns:a16="http://schemas.microsoft.com/office/drawing/2014/main" id="{851012D1-8033-40B1-9EC0-91390FFC74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970586" y="643467"/>
            <a:ext cx="6577946" cy="5571065"/>
          </a:xfrm>
        </p:spPr>
        <p:txBody>
          <a:bodyPr anchor="ctr">
            <a:normAutofit/>
          </a:bodyPr>
          <a:lstStyle/>
          <a:p>
            <a:pPr marL="0" indent="0">
              <a:buNone/>
            </a:pPr>
            <a:r>
              <a:rPr lang="en-US" sz="2000" dirty="0"/>
              <a:t>Mode of transmission are categorized into direct and indirect means:</a:t>
            </a:r>
          </a:p>
          <a:p>
            <a:r>
              <a:rPr lang="en-US" sz="2000" dirty="0"/>
              <a:t>The mode of transmission in Amoy Apartment Complex and General Hospital  was through direct contact which involves person-to-person contact . </a:t>
            </a:r>
          </a:p>
        </p:txBody>
      </p:sp>
      <p:sp>
        <p:nvSpPr>
          <p:cNvPr id="32" name="Rectangle 3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80943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291F021-C45C-4D44-A2B8-A789E386CC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3444"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6840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2064</TotalTime>
  <Words>4845</Words>
  <Application>Microsoft Macintosh PowerPoint</Application>
  <PresentationFormat>Widescreen</PresentationFormat>
  <Paragraphs>247</Paragraphs>
  <Slides>25</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Times</vt:lpstr>
      <vt:lpstr>Times New Roman</vt:lpstr>
      <vt:lpstr>Wingdings</vt:lpstr>
      <vt:lpstr>Office Theme</vt:lpstr>
      <vt:lpstr>Community Outbreak Assessment</vt:lpstr>
      <vt:lpstr>Outline</vt:lpstr>
      <vt:lpstr>Background: Case Definition</vt:lpstr>
      <vt:lpstr>Key Factors</vt:lpstr>
      <vt:lpstr>Outbreak in Term of Persons, Place, and Time</vt:lpstr>
      <vt:lpstr>Six  Steps In Defining An Epidemic</vt:lpstr>
      <vt:lpstr>Techniques:  Surveillance Methods</vt:lpstr>
      <vt:lpstr>Suspected and Probable Cases</vt:lpstr>
      <vt:lpstr>Mode of Transmission</vt:lpstr>
      <vt:lpstr>Working Hypothesis</vt:lpstr>
      <vt:lpstr>Measurement of an Epidemic </vt:lpstr>
      <vt:lpstr>Study Design</vt:lpstr>
      <vt:lpstr>Collected Design Data</vt:lpstr>
      <vt:lpstr> Epiville SARS Outbreak Propagated Epidemic Peak Curve- Person to Person Transmission (Columbia University Mailman School of Public Health &amp; CCNMTL, n.d.).  </vt:lpstr>
      <vt:lpstr>Incubation Period</vt:lpstr>
      <vt:lpstr>Description of Differences Stage of Outbreak </vt:lpstr>
      <vt:lpstr>Case Fatality Rate</vt:lpstr>
      <vt:lpstr>Primary and Secondary Attack Rates </vt:lpstr>
      <vt:lpstr>Outbreak Management Principles</vt:lpstr>
      <vt:lpstr>Outbreak control measures</vt:lpstr>
      <vt:lpstr>Surveillance Recommendation</vt:lpstr>
      <vt:lpstr>Disseminating Information Plan </vt:lpstr>
      <vt:lpstr>Summary</vt:lpstr>
      <vt:lpstr>Learning Reflection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Outbreak Assessment</dc:title>
  <dc:creator>anaida davidyan</dc:creator>
  <cp:lastModifiedBy>anaida davidyan</cp:lastModifiedBy>
  <cp:revision>99</cp:revision>
  <dcterms:created xsi:type="dcterms:W3CDTF">2021-04-07T03:05:38Z</dcterms:created>
  <dcterms:modified xsi:type="dcterms:W3CDTF">2021-04-16T15:35:15Z</dcterms:modified>
</cp:coreProperties>
</file>